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1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9719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0595"/>
            <a:ext cx="2794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-5" dirty="0">
                <a:latin typeface="Times New Roman"/>
                <a:cs typeface="Times New Roman"/>
              </a:rPr>
              <a:t>∞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99688" y="1158996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34967" y="1158996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68724" y="1158996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86986" y="1128779"/>
            <a:ext cx="14954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7345" algn="l"/>
                <a:tab pos="681355" algn="l"/>
                <a:tab pos="1348740" algn="l"/>
              </a:tabLst>
            </a:pPr>
            <a:r>
              <a:rPr sz="1350" spc="142" baseline="-18518" dirty="0">
                <a:latin typeface="Cambria Math"/>
                <a:cs typeface="Cambria Math"/>
              </a:rPr>
              <a:t>n</a:t>
            </a:r>
            <a:r>
              <a:rPr sz="750" spc="30" dirty="0">
                <a:latin typeface="Cambria Math"/>
                <a:cs typeface="Cambria Math"/>
              </a:rPr>
              <a:t>2</a:t>
            </a:r>
            <a:r>
              <a:rPr sz="750" dirty="0">
                <a:latin typeface="Cambria Math"/>
                <a:cs typeface="Cambria Math"/>
              </a:rPr>
              <a:t>	</a:t>
            </a:r>
            <a:r>
              <a:rPr sz="1350" spc="142" baseline="-18518" dirty="0">
                <a:latin typeface="Cambria Math"/>
                <a:cs typeface="Cambria Math"/>
              </a:rPr>
              <a:t>n</a:t>
            </a:r>
            <a:r>
              <a:rPr sz="750" spc="30" dirty="0">
                <a:latin typeface="Cambria Math"/>
                <a:cs typeface="Cambria Math"/>
              </a:rPr>
              <a:t>2</a:t>
            </a:r>
            <a:r>
              <a:rPr sz="750" dirty="0">
                <a:latin typeface="Cambria Math"/>
                <a:cs typeface="Cambria Math"/>
              </a:rPr>
              <a:t>	</a:t>
            </a:r>
            <a:r>
              <a:rPr sz="1350" spc="142" baseline="-18518" dirty="0">
                <a:latin typeface="Cambria Math"/>
                <a:cs typeface="Cambria Math"/>
              </a:rPr>
              <a:t>n</a:t>
            </a:r>
            <a:r>
              <a:rPr sz="750" spc="30" dirty="0">
                <a:latin typeface="Cambria Math"/>
                <a:cs typeface="Cambria Math"/>
              </a:rPr>
              <a:t>2</a:t>
            </a:r>
            <a:r>
              <a:rPr sz="750" dirty="0">
                <a:latin typeface="Cambria Math"/>
                <a:cs typeface="Cambria Math"/>
              </a:rPr>
              <a:t>	</a:t>
            </a:r>
            <a:r>
              <a:rPr sz="1350" spc="142" baseline="-18518" dirty="0">
                <a:latin typeface="Cambria Math"/>
                <a:cs typeface="Cambria Math"/>
              </a:rPr>
              <a:t>n</a:t>
            </a:r>
            <a:r>
              <a:rPr sz="750" spc="30" dirty="0">
                <a:latin typeface="Cambria Math"/>
                <a:cs typeface="Cambria Math"/>
              </a:rPr>
              <a:t>2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92040" y="1158996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555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37986" y="1029719"/>
            <a:ext cx="20072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lim </a:t>
            </a:r>
            <a:r>
              <a:rPr sz="1300" spc="95" dirty="0">
                <a:latin typeface="Cambria Math"/>
                <a:cs typeface="Cambria Math"/>
              </a:rPr>
              <a:t>( </a:t>
            </a:r>
            <a:r>
              <a:rPr sz="1350" spc="30" baseline="46296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30" baseline="46296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30" baseline="46296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+. . . +</a:t>
            </a:r>
            <a:r>
              <a:rPr sz="1300" spc="-30" dirty="0">
                <a:latin typeface="Cambria Math"/>
                <a:cs typeface="Cambria Math"/>
              </a:rPr>
              <a:t> </a:t>
            </a:r>
            <a:r>
              <a:rPr sz="1350" spc="120" baseline="46296" dirty="0">
                <a:latin typeface="Cambria Math"/>
                <a:cs typeface="Cambria Math"/>
              </a:rPr>
              <a:t>n–1</a:t>
            </a:r>
            <a:r>
              <a:rPr sz="1300" spc="8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52" y="1419864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97527" y="1561595"/>
            <a:ext cx="1663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1350" spc="30" baseline="3086" dirty="0">
                <a:latin typeface="Cambria Math"/>
                <a:cs typeface="Cambria Math"/>
              </a:rPr>
              <a:t>2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184904" y="1583430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802" y="1322327"/>
            <a:ext cx="12509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32051" dirty="0">
                <a:latin typeface="Cambria Math"/>
                <a:cs typeface="Cambria Math"/>
              </a:rPr>
              <a:t>y </a:t>
            </a:r>
            <a:r>
              <a:rPr sz="1950" spc="-7" baseline="-32051" dirty="0">
                <a:latin typeface="Cambria Math"/>
                <a:cs typeface="Cambria Math"/>
              </a:rPr>
              <a:t>= </a:t>
            </a:r>
            <a:r>
              <a:rPr sz="1950" spc="-15" baseline="-32051" dirty="0">
                <a:latin typeface="Cambria Math"/>
                <a:cs typeface="Cambria Math"/>
              </a:rPr>
              <a:t>arctg</a:t>
            </a:r>
            <a:r>
              <a:rPr sz="1950" spc="-7" baseline="-32051" dirty="0">
                <a:latin typeface="Cambria Math"/>
                <a:cs typeface="Cambria Math"/>
              </a:rPr>
              <a:t> </a:t>
            </a:r>
            <a:r>
              <a:rPr sz="900" u="sng" spc="8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tgs–ctgs</a:t>
            </a:r>
            <a:r>
              <a:rPr sz="1950" spc="12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0766" y="1965455"/>
            <a:ext cx="3111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3467" y="196062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5805" y="1838963"/>
            <a:ext cx="6870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65" dirty="0">
                <a:latin typeface="Cambria Math"/>
                <a:cs typeface="Cambria Math"/>
              </a:rPr>
              <a:t>ƒ</a:t>
            </a:r>
            <a:r>
              <a:rPr sz="1300" spc="-140" dirty="0">
                <a:latin typeface="Cambria Math"/>
                <a:cs typeface="Cambria Math"/>
              </a:rPr>
              <a:t> </a:t>
            </a:r>
            <a:r>
              <a:rPr sz="1350" spc="89" baseline="52469" dirty="0">
                <a:latin typeface="Cambria Math"/>
                <a:cs typeface="Cambria Math"/>
              </a:rPr>
              <a:t>s</a:t>
            </a:r>
            <a:r>
              <a:rPr sz="1125" spc="89" baseline="85185" dirty="0">
                <a:latin typeface="Cambria Math"/>
                <a:cs typeface="Cambria Math"/>
              </a:rPr>
              <a:t>3</a:t>
            </a:r>
            <a:r>
              <a:rPr sz="1350" spc="89" baseline="52469" dirty="0">
                <a:latin typeface="Cambria Math"/>
                <a:cs typeface="Cambria Math"/>
              </a:rPr>
              <a:t>+1 </a:t>
            </a:r>
            <a:r>
              <a:rPr sz="1950" spc="60" baseline="2136" dirty="0">
                <a:latin typeface="Cambria Math"/>
                <a:cs typeface="Cambria Math"/>
              </a:rPr>
              <a:t>dx.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150" y="1831343"/>
            <a:ext cx="5610860" cy="852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spcBef>
                <a:spcPts val="1080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2112645">
              <a:lnSpc>
                <a:spcPct val="100000"/>
              </a:lnSpc>
              <a:spcBef>
                <a:spcPts val="755"/>
              </a:spcBef>
              <a:tabLst>
                <a:tab pos="3695700" algn="l"/>
              </a:tabLst>
            </a:pP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4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50" y="2653694"/>
            <a:ext cx="5983605" cy="897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10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950" spc="22" baseline="2136" dirty="0">
                <a:latin typeface="Cambria Math"/>
                <a:cs typeface="Cambria Math"/>
              </a:rPr>
              <a:t>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85624" y="3769871"/>
            <a:ext cx="2794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208276" y="39433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00072" y="3899148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88920" y="368274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89276" y="3899148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76600" y="36842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76956" y="3899148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187960" y="3652523"/>
            <a:ext cx="12541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0665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1	</a:t>
            </a:r>
            <a:r>
              <a:rPr sz="1950" spc="-7" baseline="-38461" dirty="0">
                <a:latin typeface="Cambria Math"/>
                <a:cs typeface="Cambria Math"/>
              </a:rPr>
              <a:t>− 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 </a:t>
            </a:r>
            <a:r>
              <a:rPr sz="1950" spc="-7" baseline="-38461" dirty="0">
                <a:latin typeface="Cambria Math"/>
                <a:cs typeface="Cambria Math"/>
              </a:rPr>
              <a:t>− 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r>
              <a:rPr sz="1950" spc="-179" baseline="2136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,</a:t>
            </a:r>
            <a:endParaRPr sz="1950" baseline="-38461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746994" y="3769871"/>
            <a:ext cx="2933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60950" y="3644902"/>
            <a:ext cx="352425" cy="40894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indent="120014">
              <a:lnSpc>
                <a:spcPts val="1460"/>
              </a:lnSpc>
              <a:spcBef>
                <a:spcPts val="225"/>
              </a:spcBef>
            </a:pPr>
            <a:r>
              <a:rPr sz="1300" spc="60" dirty="0">
                <a:latin typeface="Cambria Math"/>
                <a:cs typeface="Cambria Math"/>
              </a:rPr>
              <a:t>x  </a:t>
            </a:r>
            <a:r>
              <a:rPr sz="1950" spc="179" baseline="-17094" dirty="0">
                <a:latin typeface="Cambria Math"/>
                <a:cs typeface="Cambria Math"/>
              </a:rPr>
              <a:t>y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135" baseline="-17094" dirty="0">
                <a:latin typeface="Cambria Math"/>
                <a:cs typeface="Cambria Math"/>
              </a:rPr>
              <a:t>z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73652" y="3899148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087376" y="3911602"/>
            <a:ext cx="31908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78150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173980" y="39433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65776" y="38991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463540" y="38031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24144" y="36842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674111" y="3881122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0375" algn="l"/>
                <a:tab pos="2994660" algn="l"/>
              </a:tabLst>
            </a:pP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35" dirty="0">
                <a:latin typeface="Cambria Math"/>
                <a:cs typeface="Cambria Math"/>
              </a:rPr>
              <a:t>z	</a:t>
            </a: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615940" y="38991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422138" y="3771394"/>
            <a:ext cx="15347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55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200" dirty="0">
                <a:latin typeface="Cambria Math"/>
                <a:cs typeface="Cambria Math"/>
              </a:rPr>
              <a:t>(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44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 √2, </a:t>
            </a:r>
            <a:r>
              <a:rPr sz="1950" spc="67" baseline="40598" dirty="0">
                <a:latin typeface="Cambria Math"/>
                <a:cs typeface="Cambria Math"/>
              </a:rPr>
              <a:t>√</a:t>
            </a:r>
            <a:r>
              <a:rPr sz="1950" spc="67" baseline="42735" dirty="0">
                <a:latin typeface="Cambria Math"/>
                <a:cs typeface="Cambria Math"/>
              </a:rPr>
              <a:t>3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08145" y="4092348"/>
            <a:ext cx="6324600" cy="2051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980440">
              <a:lnSpc>
                <a:spcPct val="100000"/>
              </a:lnSpc>
              <a:spcBef>
                <a:spcPts val="755"/>
              </a:spcBef>
              <a:tabLst>
                <a:tab pos="2776855" algn="l"/>
                <a:tab pos="47440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5" dirty="0">
                <a:latin typeface="Cambria Math"/>
                <a:cs typeface="Cambria Math"/>
              </a:rPr>
              <a:t>y</a:t>
            </a:r>
            <a:r>
              <a:rPr sz="1350" spc="112" baseline="30864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90" dirty="0">
                <a:latin typeface="Cambria Math"/>
                <a:cs typeface="Cambria Math"/>
              </a:rPr>
              <a:t>yx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j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560"/>
              </a:spcBef>
              <a:tabLst>
                <a:tab pos="361632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e</a:t>
            </a:r>
            <a:r>
              <a:rPr sz="1350" spc="67" baseline="30864" dirty="0">
                <a:latin typeface="Cambria Math"/>
                <a:cs typeface="Cambria Math"/>
              </a:rPr>
              <a:t>y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4</a:t>
            </a:r>
            <a:r>
              <a:rPr sz="1950" spc="37" baseline="2136" dirty="0">
                <a:latin typeface="Cambria Math"/>
                <a:cs typeface="Cambria Math"/>
              </a:rPr>
              <a:t>)(</a:t>
            </a:r>
            <a:r>
              <a:rPr sz="1300" spc="25" dirty="0">
                <a:latin typeface="Cambria Math"/>
                <a:cs typeface="Cambria Math"/>
              </a:rPr>
              <a:t>e</a:t>
            </a:r>
            <a:r>
              <a:rPr sz="1350" spc="37" baseline="30864" dirty="0">
                <a:latin typeface="Cambria Math"/>
                <a:cs typeface="Cambria Math"/>
              </a:rPr>
              <a:t>sy</a:t>
            </a:r>
            <a:r>
              <a:rPr sz="1350" spc="20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z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2x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j</a:t>
            </a:r>
            <a:r>
              <a:rPr sz="1300" spc="30" dirty="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49531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94988" y="1033266"/>
            <a:ext cx="76200" cy="7620"/>
          </a:xfrm>
          <a:custGeom>
            <a:avLst/>
            <a:gdLst/>
            <a:ahLst/>
            <a:cxnLst/>
            <a:rect l="l" t="t" r="r" b="b"/>
            <a:pathLst>
              <a:path w="76200" h="7619">
                <a:moveTo>
                  <a:pt x="0" y="7620"/>
                </a:moveTo>
                <a:lnTo>
                  <a:pt x="76200" y="7620"/>
                </a:lnTo>
                <a:lnTo>
                  <a:pt x="76200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85106" y="1011432"/>
            <a:ext cx="5492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97" baseline="3086" dirty="0">
                <a:latin typeface="Cambria Math"/>
                <a:cs typeface="Cambria Math"/>
              </a:rPr>
              <a:t>n</a:t>
            </a:r>
            <a:r>
              <a:rPr sz="1125" spc="97" baseline="29629" dirty="0">
                <a:latin typeface="Cambria Math"/>
                <a:cs typeface="Cambria Math"/>
              </a:rPr>
              <a:t>2</a:t>
            </a:r>
            <a:r>
              <a:rPr sz="1350" spc="97" baseline="3086" dirty="0">
                <a:latin typeface="Cambria Math"/>
                <a:cs typeface="Cambria Math"/>
              </a:rPr>
              <a:t>+</a:t>
            </a:r>
            <a:r>
              <a:rPr sz="900" spc="65" dirty="0">
                <a:latin typeface="Cambria Math"/>
                <a:cs typeface="Cambria Math"/>
              </a:rPr>
              <a:t>√</a:t>
            </a:r>
            <a:r>
              <a:rPr sz="1350" spc="97" baseline="3086" dirty="0">
                <a:latin typeface="Cambria Math"/>
                <a:cs typeface="Cambria Math"/>
              </a:rPr>
              <a:t>n–1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25798" y="1183644"/>
            <a:ext cx="1360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9259" dirty="0">
                <a:latin typeface="Cambria Math"/>
                <a:cs typeface="Cambria Math"/>
              </a:rPr>
              <a:t>n→œ</a:t>
            </a:r>
            <a:r>
              <a:rPr sz="1350" spc="-37" baseline="-9259" dirty="0">
                <a:latin typeface="Cambria Math"/>
                <a:cs typeface="Cambria Math"/>
              </a:rPr>
              <a:t> </a:t>
            </a:r>
            <a:r>
              <a:rPr sz="900" spc="20" dirty="0">
                <a:latin typeface="Cambria Math"/>
                <a:cs typeface="Cambria Math"/>
              </a:rPr>
              <a:t>2+7+12+..+</a:t>
            </a:r>
            <a:r>
              <a:rPr sz="1350" spc="30" baseline="3086" dirty="0">
                <a:latin typeface="Cambria Math"/>
                <a:cs typeface="Cambria Math"/>
              </a:rPr>
              <a:t>(</a:t>
            </a:r>
            <a:r>
              <a:rPr sz="900" spc="20" dirty="0">
                <a:latin typeface="Cambria Math"/>
                <a:cs typeface="Cambria Math"/>
              </a:rPr>
              <a:t>5n–3</a:t>
            </a:r>
            <a:r>
              <a:rPr sz="1350" spc="30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43300" y="1178808"/>
            <a:ext cx="1030605" cy="0"/>
          </a:xfrm>
          <a:custGeom>
            <a:avLst/>
            <a:gdLst/>
            <a:ahLst/>
            <a:cxnLst/>
            <a:rect l="l" t="t" r="r" b="b"/>
            <a:pathLst>
              <a:path w="1030604">
                <a:moveTo>
                  <a:pt x="0" y="0"/>
                </a:moveTo>
                <a:lnTo>
                  <a:pt x="10302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50184" y="1049531"/>
            <a:ext cx="13703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22705" algn="l"/>
              </a:tabLst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8149" y="1479300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76700" y="1460748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365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919218" y="1613411"/>
            <a:ext cx="5035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5" dirty="0">
                <a:latin typeface="Cambria Math"/>
                <a:cs typeface="Cambria Math"/>
              </a:rPr>
              <a:t>c</a:t>
            </a:r>
            <a:r>
              <a:rPr sz="900" spc="65" dirty="0">
                <a:latin typeface="Cambria Math"/>
                <a:cs typeface="Cambria Math"/>
              </a:rPr>
              <a:t>h</a:t>
            </a:r>
            <a:r>
              <a:rPr sz="900" spc="145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65" dirty="0">
                <a:latin typeface="Cambria Math"/>
                <a:cs typeface="Cambria Math"/>
              </a:rPr>
              <a:t>h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25799" y="1479300"/>
            <a:ext cx="12331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-10" dirty="0">
                <a:latin typeface="Cambria Math"/>
                <a:cs typeface="Cambria Math"/>
              </a:rPr>
              <a:t>arctg</a:t>
            </a:r>
            <a:r>
              <a:rPr sz="1950" u="sng" spc="-15" baseline="3205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350" u="sng" spc="82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√sh2s</a:t>
            </a:r>
            <a:r>
              <a:rPr sz="1350" spc="165" baseline="4629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57" y="1887731"/>
            <a:ext cx="2639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950" b="1" spc="-7" baseline="2136" dirty="0">
                <a:latin typeface="Times New Roman"/>
                <a:cs typeface="Times New Roman"/>
              </a:rPr>
              <a:t>3.	[1</a:t>
            </a:r>
            <a:r>
              <a:rPr sz="1950" b="1" spc="7" baseline="2136" dirty="0">
                <a:latin typeface="Times New Roman"/>
                <a:cs typeface="Times New Roman"/>
              </a:rPr>
              <a:t>0</a:t>
            </a:r>
            <a:r>
              <a:rPr sz="1950" b="1" spc="-30" baseline="2136" dirty="0">
                <a:latin typeface="Times New Roman"/>
                <a:cs typeface="Times New Roman"/>
              </a:rPr>
              <a:t>%</a:t>
            </a:r>
            <a:r>
              <a:rPr sz="1950" b="1" spc="-7" baseline="2136" dirty="0">
                <a:latin typeface="Times New Roman"/>
                <a:cs typeface="Times New Roman"/>
              </a:rPr>
              <a:t>]</a:t>
            </a:r>
            <a:r>
              <a:rPr sz="1950" b="1" baseline="2136" dirty="0">
                <a:latin typeface="Times New Roman"/>
                <a:cs typeface="Times New Roman"/>
              </a:rPr>
              <a:t> </a:t>
            </a:r>
            <a:r>
              <a:rPr sz="1950" b="1" spc="-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В</a:t>
            </a:r>
            <a:r>
              <a:rPr sz="1950" spc="15" baseline="2136" dirty="0">
                <a:latin typeface="Times New Roman"/>
                <a:cs typeface="Times New Roman"/>
              </a:rPr>
              <a:t>ы</a:t>
            </a:r>
            <a:r>
              <a:rPr sz="1950" spc="-15" baseline="2136" dirty="0">
                <a:latin typeface="Times New Roman"/>
                <a:cs typeface="Times New Roman"/>
              </a:rPr>
              <a:t>ч</a:t>
            </a:r>
            <a:r>
              <a:rPr sz="1950" spc="-7" baseline="2136" dirty="0">
                <a:latin typeface="Times New Roman"/>
                <a:cs typeface="Times New Roman"/>
              </a:rPr>
              <a:t>исли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ь</a:t>
            </a:r>
            <a:r>
              <a:rPr sz="1950" spc="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ин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е</a:t>
            </a:r>
            <a:r>
              <a:rPr sz="1950" spc="-15" baseline="2136" dirty="0">
                <a:latin typeface="Times New Roman"/>
                <a:cs typeface="Times New Roman"/>
              </a:rPr>
              <a:t>г</a:t>
            </a:r>
            <a:r>
              <a:rPr sz="1950" spc="-7" baseline="2136" dirty="0">
                <a:latin typeface="Times New Roman"/>
                <a:cs typeface="Times New Roman"/>
              </a:rPr>
              <a:t>рал</a:t>
            </a:r>
            <a:r>
              <a:rPr sz="1950" baseline="2136" dirty="0">
                <a:latin typeface="Times New Roman"/>
                <a:cs typeface="Times New Roman"/>
              </a:rPr>
              <a:t>	</a:t>
            </a:r>
            <a:r>
              <a:rPr sz="1300" spc="365" dirty="0">
                <a:latin typeface="Cambria Math"/>
                <a:cs typeface="Cambria Math"/>
              </a:rPr>
              <a:t>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06214" y="1832867"/>
            <a:ext cx="6591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5" dirty="0">
                <a:latin typeface="Cambria Math"/>
                <a:cs typeface="Cambria Math"/>
              </a:rPr>
              <a:t>s</a:t>
            </a:r>
            <a:r>
              <a:rPr sz="1125" spc="157" baseline="22222" dirty="0">
                <a:latin typeface="Cambria Math"/>
                <a:cs typeface="Cambria Math"/>
              </a:rPr>
              <a:t>3</a:t>
            </a:r>
            <a:r>
              <a:rPr sz="900" spc="105" dirty="0">
                <a:latin typeface="Cambria Math"/>
                <a:cs typeface="Cambria Math"/>
              </a:rPr>
              <a:t>–3s</a:t>
            </a:r>
            <a:r>
              <a:rPr sz="1125" spc="157" baseline="22222" dirty="0">
                <a:latin typeface="Cambria Math"/>
                <a:cs typeface="Cambria Math"/>
              </a:rPr>
              <a:t>2</a:t>
            </a:r>
            <a:r>
              <a:rPr sz="900" spc="105" dirty="0">
                <a:latin typeface="Cambria Math"/>
                <a:cs typeface="Cambria Math"/>
              </a:rPr>
              <a:t>–12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0766" y="2014223"/>
            <a:ext cx="9690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12" baseline="3086" dirty="0">
                <a:latin typeface="Cambria Math"/>
                <a:cs typeface="Cambria Math"/>
              </a:rPr>
              <a:t>(</a:t>
            </a:r>
            <a:r>
              <a:rPr sz="900" spc="75" dirty="0">
                <a:latin typeface="Cambria Math"/>
                <a:cs typeface="Cambria Math"/>
              </a:rPr>
              <a:t>s–4</a:t>
            </a:r>
            <a:r>
              <a:rPr sz="1350" spc="112" baseline="3086" dirty="0">
                <a:latin typeface="Cambria Math"/>
                <a:cs typeface="Cambria Math"/>
              </a:rPr>
              <a:t>)(</a:t>
            </a:r>
            <a:r>
              <a:rPr sz="900" spc="75" dirty="0">
                <a:latin typeface="Cambria Math"/>
                <a:cs typeface="Cambria Math"/>
              </a:rPr>
              <a:t>s–3</a:t>
            </a:r>
            <a:r>
              <a:rPr sz="1350" spc="112" baseline="3086" dirty="0">
                <a:latin typeface="Cambria Math"/>
                <a:cs typeface="Cambria Math"/>
              </a:rPr>
              <a:t>)(</a:t>
            </a:r>
            <a:r>
              <a:rPr sz="900" spc="75" dirty="0">
                <a:latin typeface="Cambria Math"/>
                <a:cs typeface="Cambria Math"/>
              </a:rPr>
              <a:t>s–2</a:t>
            </a:r>
            <a:r>
              <a:rPr sz="1350" spc="112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3467" y="2009388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321554" y="1880111"/>
            <a:ext cx="2482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0" dirty="0">
                <a:latin typeface="Cambria Math"/>
                <a:cs typeface="Cambria Math"/>
              </a:rPr>
              <a:t>d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95727" y="3458712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08149" y="2138582"/>
            <a:ext cx="6324600" cy="3848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718185" indent="-281940">
              <a:lnSpc>
                <a:spcPct val="1485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390461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⁄</a:t>
            </a:r>
            <a:r>
              <a:rPr sz="1300" spc="40" dirty="0">
                <a:latin typeface="Cambria Math"/>
                <a:cs typeface="Cambria Math"/>
              </a:rPr>
              <a:t>25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7x</a:t>
            </a:r>
            <a:r>
              <a:rPr sz="1350" spc="104" baseline="30864" dirty="0">
                <a:latin typeface="Cambria Math"/>
                <a:cs typeface="Cambria Math"/>
              </a:rPr>
              <a:t>4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90"/>
              </a:lnSpc>
              <a:spcBef>
                <a:spcPts val="16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51585">
              <a:lnSpc>
                <a:spcPct val="100000"/>
              </a:lnSpc>
              <a:spcBef>
                <a:spcPts val="835"/>
              </a:spcBef>
              <a:tabLst>
                <a:tab pos="2871470" algn="l"/>
                <a:tab pos="4416425" algn="l"/>
              </a:tabLst>
            </a:pP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35" dirty="0">
                <a:latin typeface="Cambria Math"/>
                <a:cs typeface="Cambria Math"/>
              </a:rPr>
              <a:t>ƒx</a:t>
            </a:r>
            <a:r>
              <a:rPr sz="1350" spc="352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50" spc="382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z,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35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24z,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3,4,1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439420">
              <a:lnSpc>
                <a:spcPct val="146900"/>
              </a:lnSpc>
              <a:spcBef>
                <a:spcPts val="45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454659">
              <a:lnSpc>
                <a:spcPct val="100000"/>
              </a:lnSpc>
              <a:spcBef>
                <a:spcPts val="745"/>
              </a:spcBef>
              <a:tabLst>
                <a:tab pos="3013075" algn="l"/>
                <a:tab pos="47440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j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50" spc="9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7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646430">
              <a:lnSpc>
                <a:spcPct val="100000"/>
              </a:lnSpc>
              <a:spcBef>
                <a:spcPts val="545"/>
              </a:spcBef>
              <a:tabLst>
                <a:tab pos="380682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3yz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6z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5" dirty="0">
                <a:latin typeface="Cambria Math"/>
                <a:cs typeface="Cambria Math"/>
              </a:rPr>
              <a:t>9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</a:t>
            </a:r>
            <a:r>
              <a:rPr sz="1350" spc="5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3.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036445" algn="l"/>
                <a:tab pos="3947160" algn="l"/>
                <a:tab pos="481012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60" dirty="0">
                <a:latin typeface="Cambria Math"/>
                <a:cs typeface="Cambria Math"/>
              </a:rPr>
              <a:t>yi</a:t>
            </a:r>
            <a:r>
              <a:rPr sz="1300" spc="-1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xj,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1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N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−1,0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03303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1770" y="1546355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2374" y="1231802"/>
            <a:ext cx="104648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4x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14x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75076" y="1524756"/>
            <a:ext cx="1022985" cy="0"/>
          </a:xfrm>
          <a:custGeom>
            <a:avLst/>
            <a:gdLst/>
            <a:ahLst/>
            <a:cxnLst/>
            <a:rect l="l" t="t" r="r" b="b"/>
            <a:pathLst>
              <a:path w="1022985">
                <a:moveTo>
                  <a:pt x="0" y="0"/>
                </a:moveTo>
                <a:lnTo>
                  <a:pt x="1022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29174" y="1395479"/>
            <a:ext cx="4114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10.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49396" y="1935474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34028" y="1935474"/>
            <a:ext cx="70485" cy="10795"/>
          </a:xfrm>
          <a:custGeom>
            <a:avLst/>
            <a:gdLst/>
            <a:ahLst/>
            <a:cxnLst/>
            <a:rect l="l" t="t" r="r" b="b"/>
            <a:pathLst>
              <a:path w="70485" h="10794">
                <a:moveTo>
                  <a:pt x="0" y="10668"/>
                </a:moveTo>
                <a:lnTo>
                  <a:pt x="70104" y="10668"/>
                </a:lnTo>
                <a:lnTo>
                  <a:pt x="70104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54067" y="1935474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13148" y="1940808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47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8153" y="1811531"/>
            <a:ext cx="4300855" cy="297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1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30" baseline="46296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ln </a:t>
            </a:r>
            <a:r>
              <a:rPr sz="1300" dirty="0">
                <a:latin typeface="Cambria Math"/>
                <a:cs typeface="Cambria Math"/>
              </a:rPr>
              <a:t>|th </a:t>
            </a:r>
            <a:r>
              <a:rPr sz="1350" spc="127" baseline="46296" dirty="0">
                <a:latin typeface="Cambria Math"/>
                <a:cs typeface="Cambria Math"/>
              </a:rPr>
              <a:t>s</a:t>
            </a:r>
            <a:r>
              <a:rPr sz="1300" spc="85" dirty="0">
                <a:latin typeface="Cambria Math"/>
                <a:cs typeface="Cambria Math"/>
              </a:rPr>
              <a:t>|</a:t>
            </a:r>
            <a:r>
              <a:rPr sz="1300" spc="-1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50" spc="30" baseline="46296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ln </a:t>
            </a:r>
            <a:r>
              <a:rPr sz="1350" spc="67" baseline="46296" dirty="0">
                <a:latin typeface="Cambria Math"/>
                <a:cs typeface="Cambria Math"/>
              </a:rPr>
              <a:t>3+chs</a:t>
            </a:r>
            <a:r>
              <a:rPr sz="1300" spc="4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840990">
              <a:lnSpc>
                <a:spcPts val="830"/>
              </a:lnSpc>
              <a:tabLst>
                <a:tab pos="3326765" algn="l"/>
                <a:tab pos="3645535" algn="l"/>
                <a:tab pos="3979545" algn="l"/>
              </a:tabLst>
            </a:pPr>
            <a:r>
              <a:rPr sz="900" spc="20" dirty="0">
                <a:latin typeface="Cambria Math"/>
                <a:cs typeface="Cambria Math"/>
              </a:rPr>
              <a:t>4	2	4	</a:t>
            </a:r>
            <a:r>
              <a:rPr sz="900" spc="85" dirty="0">
                <a:latin typeface="Cambria Math"/>
                <a:cs typeface="Cambria Math"/>
              </a:rPr>
              <a:t>shs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54" y="2216915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50766" y="2351027"/>
            <a:ext cx="722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0" baseline="3086" dirty="0">
                <a:latin typeface="Cambria Math"/>
                <a:cs typeface="Cambria Math"/>
              </a:rPr>
              <a:t>(</a:t>
            </a:r>
            <a:r>
              <a:rPr sz="900" spc="80" dirty="0">
                <a:latin typeface="Cambria Math"/>
                <a:cs typeface="Cambria Math"/>
              </a:rPr>
              <a:t>s–4</a:t>
            </a:r>
            <a:r>
              <a:rPr sz="1350" spc="120" baseline="3086" dirty="0">
                <a:latin typeface="Cambria Math"/>
                <a:cs typeface="Cambria Math"/>
              </a:rPr>
              <a:t>)(</a:t>
            </a:r>
            <a:r>
              <a:rPr sz="900" spc="80" dirty="0">
                <a:latin typeface="Cambria Math"/>
                <a:cs typeface="Cambria Math"/>
              </a:rPr>
              <a:t>s–3</a:t>
            </a:r>
            <a:r>
              <a:rPr sz="1350" spc="120" baseline="3086" dirty="0">
                <a:latin typeface="Cambria Math"/>
                <a:cs typeface="Cambria Math"/>
              </a:rPr>
              <a:t>)</a:t>
            </a:r>
            <a:r>
              <a:rPr sz="900" spc="8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2346192"/>
            <a:ext cx="699770" cy="0"/>
          </a:xfrm>
          <a:custGeom>
            <a:avLst/>
            <a:gdLst/>
            <a:ahLst/>
            <a:cxnLst/>
            <a:rect l="l" t="t" r="r" b="b"/>
            <a:pathLst>
              <a:path w="699770">
                <a:moveTo>
                  <a:pt x="0" y="0"/>
                </a:moveTo>
                <a:lnTo>
                  <a:pt x="6995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804" y="2119379"/>
            <a:ext cx="11004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 </a:t>
            </a:r>
            <a:r>
              <a:rPr sz="900" spc="105" dirty="0">
                <a:latin typeface="Cambria Math"/>
                <a:cs typeface="Cambria Math"/>
              </a:rPr>
              <a:t>s</a:t>
            </a:r>
            <a:r>
              <a:rPr sz="1125" spc="157" baseline="22222" dirty="0">
                <a:latin typeface="Cambria Math"/>
                <a:cs typeface="Cambria Math"/>
              </a:rPr>
              <a:t>3</a:t>
            </a:r>
            <a:r>
              <a:rPr sz="900" spc="105" dirty="0">
                <a:latin typeface="Cambria Math"/>
                <a:cs typeface="Cambria Math"/>
              </a:rPr>
              <a:t>–3s</a:t>
            </a:r>
            <a:r>
              <a:rPr sz="1125" spc="157" baseline="22222" dirty="0">
                <a:latin typeface="Cambria Math"/>
                <a:cs typeface="Cambria Math"/>
              </a:rPr>
              <a:t>2</a:t>
            </a:r>
            <a:r>
              <a:rPr sz="900" spc="105" dirty="0">
                <a:latin typeface="Cambria Math"/>
                <a:cs typeface="Cambria Math"/>
              </a:rPr>
              <a:t>–12</a:t>
            </a:r>
            <a:r>
              <a:rPr sz="900" spc="55" dirty="0">
                <a:latin typeface="Cambria Math"/>
                <a:cs typeface="Cambria Math"/>
              </a:rPr>
              <a:t>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182368" y="3793992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3720" y="3800088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08147" y="2473860"/>
            <a:ext cx="6324600" cy="35553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5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2022475">
              <a:lnSpc>
                <a:spcPct val="100000"/>
              </a:lnSpc>
              <a:spcBef>
                <a:spcPts val="755"/>
              </a:spcBef>
              <a:tabLst>
                <a:tab pos="3789045" algn="l"/>
              </a:tabLst>
            </a:pP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9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90"/>
              </a:lnSpc>
              <a:spcBef>
                <a:spcPts val="16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944880">
              <a:lnSpc>
                <a:spcPct val="100000"/>
              </a:lnSpc>
              <a:spcBef>
                <a:spcPts val="825"/>
              </a:spcBef>
              <a:tabLst>
                <a:tab pos="2842260" algn="l"/>
                <a:tab pos="4572000" algn="l"/>
              </a:tabLst>
            </a:pPr>
            <a:r>
              <a:rPr sz="1950" spc="37" baseline="4273" dirty="0">
                <a:latin typeface="Cambria Math"/>
                <a:cs typeface="Cambria Math"/>
              </a:rPr>
              <a:t>u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359" baseline="4273" dirty="0">
                <a:latin typeface="Cambria Math"/>
                <a:cs typeface="Cambria Math"/>
              </a:rPr>
              <a:t>x</a:t>
            </a:r>
            <a:r>
              <a:rPr sz="1300" spc="240" dirty="0">
                <a:latin typeface="Cambria Math"/>
                <a:cs typeface="Cambria Math"/>
              </a:rPr>
              <a:t>ƒ</a:t>
            </a:r>
            <a:r>
              <a:rPr sz="1950" spc="359" baseline="4273" dirty="0">
                <a:latin typeface="Cambria Math"/>
                <a:cs typeface="Cambria Math"/>
              </a:rPr>
              <a:t>y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22" baseline="6410" dirty="0">
                <a:latin typeface="Cambria Math"/>
                <a:cs typeface="Cambria Math"/>
              </a:rPr>
              <a:t>(</a:t>
            </a:r>
            <a:r>
              <a:rPr sz="1950" spc="22" baseline="4273" dirty="0">
                <a:latin typeface="Cambria Math"/>
                <a:cs typeface="Cambria Math"/>
              </a:rPr>
              <a:t>z</a:t>
            </a:r>
            <a:r>
              <a:rPr sz="195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7" baseline="4273" dirty="0">
                <a:latin typeface="Cambria Math"/>
                <a:cs typeface="Cambria Math"/>
              </a:rPr>
              <a:t> </a:t>
            </a:r>
            <a:r>
              <a:rPr sz="1950" spc="52" baseline="4273" dirty="0">
                <a:latin typeface="Cambria Math"/>
                <a:cs typeface="Cambria Math"/>
              </a:rPr>
              <a:t>y</a:t>
            </a:r>
            <a:r>
              <a:rPr sz="1950" spc="52" baseline="6410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√</a:t>
            </a:r>
            <a:r>
              <a:rPr sz="1950" spc="52" baseline="4273" dirty="0">
                <a:latin typeface="Cambria Math"/>
                <a:cs typeface="Cambria Math"/>
              </a:rPr>
              <a:t>x,	</a:t>
            </a:r>
            <a:r>
              <a:rPr sz="1950" spc="44" baseline="4273" dirty="0">
                <a:latin typeface="Cambria Math"/>
                <a:cs typeface="Cambria Math"/>
              </a:rPr>
              <a:t>S: </a:t>
            </a: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7037" dirty="0">
                <a:latin typeface="Cambria Math"/>
                <a:cs typeface="Cambria Math"/>
              </a:rPr>
              <a:t>2 </a:t>
            </a:r>
            <a:r>
              <a:rPr sz="1350" spc="89" baseline="37037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4,	</a:t>
            </a:r>
            <a:r>
              <a:rPr sz="1950" spc="15" baseline="4273" dirty="0">
                <a:latin typeface="Cambria Math"/>
                <a:cs typeface="Cambria Math"/>
              </a:rPr>
              <a:t>M</a:t>
            </a:r>
            <a:r>
              <a:rPr sz="1950" spc="15" baseline="6410" dirty="0">
                <a:latin typeface="Cambria Math"/>
                <a:cs typeface="Cambria Math"/>
              </a:rPr>
              <a:t>(</a:t>
            </a:r>
            <a:r>
              <a:rPr sz="1950" spc="15" baseline="4273" dirty="0">
                <a:latin typeface="Cambria Math"/>
                <a:cs typeface="Cambria Math"/>
              </a:rPr>
              <a:t>1,1,</a:t>
            </a:r>
            <a:r>
              <a:rPr sz="1950" spc="-9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−2</a:t>
            </a:r>
            <a:r>
              <a:rPr sz="1950" spc="-7" baseline="6410" dirty="0">
                <a:latin typeface="Cambria Math"/>
                <a:cs typeface="Cambria Math"/>
              </a:rPr>
              <a:t>)</a:t>
            </a:r>
            <a:r>
              <a:rPr sz="1950" spc="-7" baseline="4273" dirty="0">
                <a:latin typeface="Cambria Math"/>
                <a:cs typeface="Cambria Math"/>
              </a:rPr>
              <a:t>.</a:t>
            </a:r>
            <a:endParaRPr sz="1950" baseline="4273">
              <a:latin typeface="Cambria Math"/>
              <a:cs typeface="Cambria Math"/>
            </a:endParaRPr>
          </a:p>
          <a:p>
            <a:pPr marL="12700" marR="439420">
              <a:lnSpc>
                <a:spcPct val="146900"/>
              </a:lnSpc>
              <a:spcBef>
                <a:spcPts val="6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544195">
              <a:lnSpc>
                <a:spcPct val="100000"/>
              </a:lnSpc>
              <a:spcBef>
                <a:spcPts val="745"/>
              </a:spcBef>
              <a:tabLst>
                <a:tab pos="2924810" algn="l"/>
                <a:tab pos="465455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-1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50" spc="8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550"/>
              </a:spcBef>
              <a:tabLst>
                <a:tab pos="329819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sinx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00" spc="-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3z </a:t>
            </a:r>
            <a:r>
              <a:rPr sz="1300" spc="-5" dirty="0">
                <a:latin typeface="Cambria Math"/>
                <a:cs typeface="Cambria Math"/>
              </a:rPr>
              <a:t>= 6,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99455" y="6174741"/>
            <a:ext cx="20256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25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61306" y="6269229"/>
            <a:ext cx="12179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2 − </a:t>
            </a:r>
            <a:r>
              <a:rPr sz="1300" spc="45" dirty="0">
                <a:latin typeface="Cambria Math"/>
                <a:cs typeface="Cambria Math"/>
              </a:rPr>
              <a:t>x, </a:t>
            </a:r>
            <a:r>
              <a:rPr sz="1300" spc="-5" dirty="0">
                <a:latin typeface="Cambria Math"/>
                <a:cs typeface="Cambria Math"/>
              </a:rPr>
              <a:t>1 ≤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1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2;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29663" y="6075681"/>
            <a:ext cx="281305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3840">
              <a:lnSpc>
                <a:spcPts val="1170"/>
              </a:lnSpc>
              <a:spcBef>
                <a:spcPts val="95"/>
              </a:spcBef>
            </a:pPr>
            <a:r>
              <a:rPr sz="1300" spc="50" dirty="0">
                <a:latin typeface="Cambria Math"/>
                <a:cs typeface="Cambria Math"/>
              </a:rPr>
              <a:t>x, </a:t>
            </a:r>
            <a:r>
              <a:rPr sz="1300" spc="-5" dirty="0">
                <a:latin typeface="Cambria Math"/>
                <a:cs typeface="Cambria Math"/>
              </a:rPr>
              <a:t>0 ≤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1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1;</a:t>
            </a:r>
            <a:endParaRPr sz="1300">
              <a:latin typeface="Cambria Math"/>
              <a:cs typeface="Cambria Math"/>
            </a:endParaRPr>
          </a:p>
          <a:p>
            <a:pPr marL="12700">
              <a:lnSpc>
                <a:spcPts val="1170"/>
              </a:lnSpc>
              <a:tabLst>
                <a:tab pos="1647189" algn="l"/>
              </a:tabLst>
            </a:pPr>
            <a:r>
              <a:rPr sz="1300" spc="5" dirty="0">
                <a:latin typeface="Cambria Math"/>
                <a:cs typeface="Cambria Math"/>
              </a:rPr>
              <a:t>L: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{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2,0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</a:t>
            </a:r>
            <a:r>
              <a:rPr sz="1300" spc="220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0,0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МА1.Э1.12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32255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9578" y="1546355"/>
            <a:ext cx="343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2478" y="1231802"/>
            <a:ext cx="95631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7x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8x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45179" y="1524756"/>
            <a:ext cx="931544" cy="0"/>
          </a:xfrm>
          <a:custGeom>
            <a:avLst/>
            <a:gdLst/>
            <a:ahLst/>
            <a:cxnLst/>
            <a:rect l="l" t="t" r="r" b="b"/>
            <a:pathLst>
              <a:path w="931545">
                <a:moveTo>
                  <a:pt x="0" y="0"/>
                </a:moveTo>
                <a:lnTo>
                  <a:pt x="931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09362" y="1395479"/>
            <a:ext cx="443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−6.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48" y="1828295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49396" y="1957572"/>
            <a:ext cx="132715" cy="0"/>
          </a:xfrm>
          <a:custGeom>
            <a:avLst/>
            <a:gdLst/>
            <a:ahLst/>
            <a:cxnLst/>
            <a:rect l="l" t="t" r="r" b="b"/>
            <a:pathLst>
              <a:path w="132714">
                <a:moveTo>
                  <a:pt x="0" y="0"/>
                </a:moveTo>
                <a:lnTo>
                  <a:pt x="1325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11980" y="1861560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67300" y="195757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20">
                <a:moveTo>
                  <a:pt x="0" y="0"/>
                </a:moveTo>
                <a:lnTo>
                  <a:pt x="1341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84520" y="1952238"/>
            <a:ext cx="70485" cy="10795"/>
          </a:xfrm>
          <a:custGeom>
            <a:avLst/>
            <a:gdLst/>
            <a:ahLst/>
            <a:cxnLst/>
            <a:rect l="l" t="t" r="r" b="b"/>
            <a:pathLst>
              <a:path w="70485" h="10794">
                <a:moveTo>
                  <a:pt x="0" y="10668"/>
                </a:moveTo>
                <a:lnTo>
                  <a:pt x="70104" y="10668"/>
                </a:lnTo>
                <a:lnTo>
                  <a:pt x="70104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25798" y="1829819"/>
            <a:ext cx="3064510" cy="295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05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30" baseline="49382" dirty="0">
                <a:latin typeface="Cambria Math"/>
                <a:cs typeface="Cambria Math"/>
              </a:rPr>
              <a:t>1 </a:t>
            </a:r>
            <a:r>
              <a:rPr sz="1950" spc="67" baseline="4273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8</a:t>
            </a:r>
            <a:r>
              <a:rPr sz="1950" spc="37" baseline="4273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√x</a:t>
            </a:r>
            <a:r>
              <a:rPr sz="1350" spc="37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− 4 + </a:t>
            </a:r>
            <a:r>
              <a:rPr sz="1350" spc="150" baseline="49382" dirty="0">
                <a:latin typeface="Cambria Math"/>
                <a:cs typeface="Cambria Math"/>
              </a:rPr>
              <a:t>s</a:t>
            </a:r>
            <a:r>
              <a:rPr sz="1125" spc="150" baseline="81481" dirty="0">
                <a:latin typeface="Cambria Math"/>
                <a:cs typeface="Cambria Math"/>
              </a:rPr>
              <a:t>2 </a:t>
            </a:r>
            <a:r>
              <a:rPr sz="1300" spc="-10" dirty="0">
                <a:latin typeface="Cambria Math"/>
                <a:cs typeface="Cambria Math"/>
              </a:rPr>
              <a:t>arcsin </a:t>
            </a:r>
            <a:r>
              <a:rPr sz="1350" spc="30" baseline="4938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&gt;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323215">
              <a:lnSpc>
                <a:spcPts val="825"/>
              </a:lnSpc>
              <a:tabLst>
                <a:tab pos="1840864" algn="l"/>
                <a:tab pos="2458085" algn="l"/>
              </a:tabLst>
            </a:pPr>
            <a:r>
              <a:rPr sz="900" spc="15" dirty="0">
                <a:latin typeface="Cambria Math"/>
                <a:cs typeface="Cambria Math"/>
              </a:rPr>
              <a:t>24	16	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8155" y="2236727"/>
            <a:ext cx="2639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950" b="1" spc="-7" baseline="2136" dirty="0">
                <a:latin typeface="Times New Roman"/>
                <a:cs typeface="Times New Roman"/>
              </a:rPr>
              <a:t>3.	[1</a:t>
            </a:r>
            <a:r>
              <a:rPr sz="1950" b="1" spc="7" baseline="2136" dirty="0">
                <a:latin typeface="Times New Roman"/>
                <a:cs typeface="Times New Roman"/>
              </a:rPr>
              <a:t>0</a:t>
            </a:r>
            <a:r>
              <a:rPr sz="1950" b="1" spc="-30" baseline="2136" dirty="0">
                <a:latin typeface="Times New Roman"/>
                <a:cs typeface="Times New Roman"/>
              </a:rPr>
              <a:t>%</a:t>
            </a:r>
            <a:r>
              <a:rPr sz="1950" b="1" spc="-7" baseline="2136" dirty="0">
                <a:latin typeface="Times New Roman"/>
                <a:cs typeface="Times New Roman"/>
              </a:rPr>
              <a:t>]</a:t>
            </a:r>
            <a:r>
              <a:rPr sz="1950" b="1" baseline="2136" dirty="0">
                <a:latin typeface="Times New Roman"/>
                <a:cs typeface="Times New Roman"/>
              </a:rPr>
              <a:t> </a:t>
            </a:r>
            <a:r>
              <a:rPr sz="1950" b="1" spc="-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В</a:t>
            </a:r>
            <a:r>
              <a:rPr sz="1950" spc="15" baseline="2136" dirty="0">
                <a:latin typeface="Times New Roman"/>
                <a:cs typeface="Times New Roman"/>
              </a:rPr>
              <a:t>ы</a:t>
            </a:r>
            <a:r>
              <a:rPr sz="1950" spc="-15" baseline="2136" dirty="0">
                <a:latin typeface="Times New Roman"/>
                <a:cs typeface="Times New Roman"/>
              </a:rPr>
              <a:t>ч</a:t>
            </a:r>
            <a:r>
              <a:rPr sz="1950" spc="-7" baseline="2136" dirty="0">
                <a:latin typeface="Times New Roman"/>
                <a:cs typeface="Times New Roman"/>
              </a:rPr>
              <a:t>исли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ь</a:t>
            </a:r>
            <a:r>
              <a:rPr sz="1950" spc="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ин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е</a:t>
            </a:r>
            <a:r>
              <a:rPr sz="1950" spc="-15" baseline="2136" dirty="0">
                <a:latin typeface="Times New Roman"/>
                <a:cs typeface="Times New Roman"/>
              </a:rPr>
              <a:t>г</a:t>
            </a:r>
            <a:r>
              <a:rPr sz="1950" spc="-7" baseline="2136" dirty="0">
                <a:latin typeface="Times New Roman"/>
                <a:cs typeface="Times New Roman"/>
              </a:rPr>
              <a:t>рал</a:t>
            </a:r>
            <a:r>
              <a:rPr sz="1950" baseline="2136" dirty="0">
                <a:latin typeface="Times New Roman"/>
                <a:cs typeface="Times New Roman"/>
              </a:rPr>
              <a:t>	</a:t>
            </a:r>
            <a:r>
              <a:rPr sz="1300" spc="365" dirty="0">
                <a:latin typeface="Cambria Math"/>
                <a:cs typeface="Cambria Math"/>
              </a:rPr>
              <a:t>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6298" y="2181863"/>
            <a:ext cx="5930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60" dirty="0">
                <a:latin typeface="Cambria Math"/>
                <a:cs typeface="Cambria Math"/>
              </a:rPr>
              <a:t>4s</a:t>
            </a:r>
            <a:r>
              <a:rPr sz="1125" spc="89" baseline="22222" dirty="0">
                <a:latin typeface="Cambria Math"/>
                <a:cs typeface="Cambria Math"/>
              </a:rPr>
              <a:t>3</a:t>
            </a:r>
            <a:r>
              <a:rPr sz="900" spc="60" dirty="0">
                <a:latin typeface="Cambria Math"/>
                <a:cs typeface="Cambria Math"/>
              </a:rPr>
              <a:t>+s</a:t>
            </a:r>
            <a:r>
              <a:rPr sz="1125" spc="89" baseline="22222" dirty="0">
                <a:latin typeface="Cambria Math"/>
                <a:cs typeface="Cambria Math"/>
              </a:rPr>
              <a:t>2</a:t>
            </a:r>
            <a:r>
              <a:rPr sz="900" spc="60" dirty="0">
                <a:latin typeface="Cambria Math"/>
                <a:cs typeface="Cambria Math"/>
              </a:rPr>
              <a:t>+2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50766" y="2363219"/>
            <a:ext cx="7251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1350" spc="-15" baseline="3086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1350" spc="-15" baseline="3086" dirty="0">
                <a:latin typeface="Cambria Math"/>
                <a:cs typeface="Cambria Math"/>
              </a:rPr>
              <a:t>)(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1350" spc="-7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63467" y="2358384"/>
            <a:ext cx="699770" cy="0"/>
          </a:xfrm>
          <a:custGeom>
            <a:avLst/>
            <a:gdLst/>
            <a:ahLst/>
            <a:cxnLst/>
            <a:rect l="l" t="t" r="r" b="b"/>
            <a:pathLst>
              <a:path w="699770">
                <a:moveTo>
                  <a:pt x="0" y="0"/>
                </a:moveTo>
                <a:lnTo>
                  <a:pt x="6995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077714" y="2229107"/>
            <a:ext cx="2482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0" dirty="0">
                <a:latin typeface="Cambria Math"/>
                <a:cs typeface="Cambria Math"/>
              </a:rPr>
              <a:t>d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420112" y="383666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23032" y="3809232"/>
            <a:ext cx="449580" cy="0"/>
          </a:xfrm>
          <a:custGeom>
            <a:avLst/>
            <a:gdLst/>
            <a:ahLst/>
            <a:cxnLst/>
            <a:rect l="l" t="t" r="r" b="b"/>
            <a:pathLst>
              <a:path w="449579">
                <a:moveTo>
                  <a:pt x="0" y="0"/>
                </a:moveTo>
                <a:lnTo>
                  <a:pt x="4495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35652" y="61988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49696" y="61988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08148" y="2489101"/>
            <a:ext cx="6324600" cy="390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718185" indent="-281940">
              <a:lnSpc>
                <a:spcPct val="1477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39547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 ≤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⁄</a:t>
            </a:r>
            <a:r>
              <a:rPr sz="1300" spc="40" dirty="0">
                <a:latin typeface="Cambria Math"/>
                <a:cs typeface="Cambria Math"/>
              </a:rPr>
              <a:t>16 </a:t>
            </a:r>
            <a:r>
              <a:rPr sz="1300" spc="-5" dirty="0">
                <a:latin typeface="Cambria Math"/>
                <a:cs typeface="Cambria Math"/>
              </a:rPr>
              <a:t>≤ 9,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4x,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y</a:t>
            </a:r>
            <a:r>
              <a:rPr sz="1950" spc="82" baseline="2136" dirty="0">
                <a:latin typeface="Cambria Math"/>
                <a:cs typeface="Cambria Math"/>
              </a:rPr>
              <a:t>⁄</a:t>
            </a:r>
            <a:r>
              <a:rPr sz="1300" spc="55" dirty="0">
                <a:latin typeface="Cambria Math"/>
                <a:cs typeface="Cambria Math"/>
              </a:rPr>
              <a:t>x</a:t>
            </a:r>
            <a:r>
              <a:rPr sz="1350" spc="82" baseline="30864" dirty="0">
                <a:latin typeface="Cambria Math"/>
                <a:cs typeface="Cambria Math"/>
              </a:rPr>
              <a:t>3</a:t>
            </a:r>
            <a:r>
              <a:rPr sz="1300" spc="5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5715">
              <a:lnSpc>
                <a:spcPct val="100000"/>
              </a:lnSpc>
              <a:spcBef>
                <a:spcPts val="1060"/>
              </a:spcBef>
              <a:tabLst>
                <a:tab pos="3028315" algn="l"/>
                <a:tab pos="4392295" algn="l"/>
              </a:tabLst>
            </a:pPr>
            <a:r>
              <a:rPr sz="1950" spc="37" baseline="4273" dirty="0">
                <a:latin typeface="Cambria Math"/>
                <a:cs typeface="Cambria Math"/>
              </a:rPr>
              <a:t>u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300" spc="229" dirty="0">
                <a:latin typeface="Cambria Math"/>
                <a:cs typeface="Cambria Math"/>
              </a:rPr>
              <a:t>ƒ</a:t>
            </a:r>
            <a:r>
              <a:rPr sz="1950" spc="345" baseline="4273" dirty="0">
                <a:latin typeface="Cambria Math"/>
                <a:cs typeface="Cambria Math"/>
              </a:rPr>
              <a:t>xy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419" baseline="8547" dirty="0">
                <a:latin typeface="Cambria Math"/>
                <a:cs typeface="Cambria Math"/>
              </a:rPr>
              <a:t>ƒ</a:t>
            </a:r>
            <a:r>
              <a:rPr sz="1950" spc="419" baseline="4273" dirty="0">
                <a:latin typeface="Cambria Math"/>
                <a:cs typeface="Cambria Math"/>
              </a:rPr>
              <a:t>4</a:t>
            </a:r>
            <a:r>
              <a:rPr sz="1950" spc="-7" baseline="4273" dirty="0">
                <a:latin typeface="Cambria Math"/>
                <a:cs typeface="Cambria Math"/>
              </a:rPr>
              <a:t> −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950" spc="82" baseline="4273" dirty="0">
                <a:latin typeface="Cambria Math"/>
                <a:cs typeface="Cambria Math"/>
              </a:rPr>
              <a:t>,	</a:t>
            </a:r>
            <a:r>
              <a:rPr sz="1950" spc="37" baseline="4273" dirty="0">
                <a:latin typeface="Cambria Math"/>
                <a:cs typeface="Cambria Math"/>
              </a:rPr>
              <a:t>S: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7037" dirty="0">
                <a:latin typeface="Cambria Math"/>
                <a:cs typeface="Cambria Math"/>
              </a:rPr>
              <a:t>2</a:t>
            </a:r>
            <a:r>
              <a:rPr sz="1350" spc="315" baseline="37037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7037" dirty="0">
                <a:latin typeface="Cambria Math"/>
                <a:cs typeface="Cambria Math"/>
              </a:rPr>
              <a:t>2</a:t>
            </a:r>
            <a:r>
              <a:rPr sz="1950" spc="104" baseline="4273" dirty="0">
                <a:latin typeface="Cambria Math"/>
                <a:cs typeface="Cambria Math"/>
              </a:rPr>
              <a:t>,	</a:t>
            </a:r>
            <a:r>
              <a:rPr sz="1950" spc="7" baseline="4273" dirty="0">
                <a:latin typeface="Cambria Math"/>
                <a:cs typeface="Cambria Math"/>
              </a:rPr>
              <a:t>M</a:t>
            </a:r>
            <a:r>
              <a:rPr sz="1950" spc="7" baseline="6410" dirty="0">
                <a:latin typeface="Cambria Math"/>
                <a:cs typeface="Cambria Math"/>
              </a:rPr>
              <a:t>(</a:t>
            </a:r>
            <a:r>
              <a:rPr sz="1950" spc="7" baseline="4273" dirty="0">
                <a:latin typeface="Cambria Math"/>
                <a:cs typeface="Cambria Math"/>
              </a:rPr>
              <a:t>1,1,0</a:t>
            </a:r>
            <a:r>
              <a:rPr sz="1950" spc="7" baseline="6410" dirty="0">
                <a:latin typeface="Cambria Math"/>
                <a:cs typeface="Cambria Math"/>
              </a:rPr>
              <a:t>)</a:t>
            </a:r>
            <a:r>
              <a:rPr sz="1950" spc="7" baseline="4273" dirty="0">
                <a:latin typeface="Cambria Math"/>
                <a:cs typeface="Cambria Math"/>
              </a:rPr>
              <a:t>.</a:t>
            </a:r>
            <a:endParaRPr sz="1950" baseline="4273">
              <a:latin typeface="Cambria Math"/>
              <a:cs typeface="Cambria Math"/>
            </a:endParaRPr>
          </a:p>
          <a:p>
            <a:pPr marL="12700" marR="439420">
              <a:lnSpc>
                <a:spcPct val="146900"/>
              </a:lnSpc>
              <a:spcBef>
                <a:spcPts val="5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459105">
              <a:lnSpc>
                <a:spcPct val="100000"/>
              </a:lnSpc>
              <a:spcBef>
                <a:spcPts val="745"/>
              </a:spcBef>
              <a:tabLst>
                <a:tab pos="3009900" algn="l"/>
                <a:tab pos="47396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yz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50" spc="8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7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45"/>
              </a:spcBef>
              <a:tabLst>
                <a:tab pos="1793239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85" dirty="0">
                <a:latin typeface="Cambria Math"/>
                <a:cs typeface="Cambria Math"/>
              </a:rPr>
              <a:t>x</a:t>
            </a:r>
            <a:r>
              <a:rPr sz="1350" spc="127" baseline="30864" dirty="0">
                <a:latin typeface="Cambria Math"/>
                <a:cs typeface="Cambria Math"/>
              </a:rPr>
              <a:t>2</a:t>
            </a:r>
            <a:r>
              <a:rPr sz="1300" spc="8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xyj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3zk,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, 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960"/>
              </a:spcBef>
              <a:tabLst>
                <a:tab pos="1158240" algn="l"/>
                <a:tab pos="3070860" algn="l"/>
                <a:tab pos="4079875" algn="l"/>
              </a:tabLst>
            </a:pP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60" dirty="0">
                <a:latin typeface="Cambria Math"/>
                <a:cs typeface="Cambria Math"/>
              </a:rPr>
              <a:t>yi</a:t>
            </a:r>
            <a:r>
              <a:rPr sz="1300" spc="-1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xj,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20" dirty="0">
                <a:latin typeface="Cambria Math"/>
                <a:cs typeface="Cambria Math"/>
              </a:rPr>
              <a:t>2</a:t>
            </a:r>
            <a:r>
              <a:rPr sz="1950" spc="30" baseline="4273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</a:t>
            </a:r>
            <a:r>
              <a:rPr sz="1300" spc="-1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4273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0" dirty="0">
                <a:latin typeface="Cambria Math"/>
                <a:cs typeface="Cambria Math"/>
              </a:rPr>
              <a:t>M(√2,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0),	</a:t>
            </a:r>
            <a:r>
              <a:rPr sz="1300" spc="20" dirty="0">
                <a:latin typeface="Cambria Math"/>
                <a:cs typeface="Cambria Math"/>
              </a:rPr>
              <a:t>N(−√2,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0).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МА1.Э1.13</a:t>
            </a: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40460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8930" y="1546355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99534" y="1231802"/>
            <a:ext cx="86360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5" dirty="0">
                <a:latin typeface="Cambria Math"/>
                <a:cs typeface="Cambria Math"/>
              </a:rPr>
              <a:t>4x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12236" y="1524756"/>
            <a:ext cx="840105" cy="0"/>
          </a:xfrm>
          <a:custGeom>
            <a:avLst/>
            <a:gdLst/>
            <a:ahLst/>
            <a:cxnLst/>
            <a:rect l="l" t="t" r="r" b="b"/>
            <a:pathLst>
              <a:path w="840104">
                <a:moveTo>
                  <a:pt x="0" y="0"/>
                </a:moveTo>
                <a:lnTo>
                  <a:pt x="839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3454" y="1395479"/>
            <a:ext cx="3200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1" y="1840487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12894" y="1793243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49396" y="196976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04488" y="1873752"/>
            <a:ext cx="550545" cy="0"/>
          </a:xfrm>
          <a:custGeom>
            <a:avLst/>
            <a:gdLst/>
            <a:ahLst/>
            <a:cxnLst/>
            <a:rect l="l" t="t" r="r" b="b"/>
            <a:pathLst>
              <a:path w="550545">
                <a:moveTo>
                  <a:pt x="0" y="0"/>
                </a:moveTo>
                <a:lnTo>
                  <a:pt x="550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41392" y="1815840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5">
                <a:moveTo>
                  <a:pt x="0" y="0"/>
                </a:moveTo>
                <a:lnTo>
                  <a:pt x="353568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536694" y="1974599"/>
            <a:ext cx="16935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9865" algn="l"/>
              </a:tabLst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1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817364" y="1969764"/>
            <a:ext cx="579120" cy="0"/>
          </a:xfrm>
          <a:custGeom>
            <a:avLst/>
            <a:gdLst/>
            <a:ahLst/>
            <a:cxnLst/>
            <a:rect l="l" t="t" r="r" b="b"/>
            <a:pathLst>
              <a:path w="579120">
                <a:moveTo>
                  <a:pt x="0" y="0"/>
                </a:moveTo>
                <a:lnTo>
                  <a:pt x="5791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25801" y="1842011"/>
            <a:ext cx="2217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70230" algn="l"/>
              </a:tabLst>
            </a:pP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0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	</a:t>
            </a:r>
            <a:r>
              <a:rPr sz="1300" spc="15" dirty="0">
                <a:latin typeface="Cambria Math"/>
                <a:cs typeface="Cambria Math"/>
              </a:rPr>
              <a:t>√2x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ln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50" spc="104" baseline="49382" dirty="0">
                <a:latin typeface="Cambria Math"/>
                <a:cs typeface="Cambria Math"/>
              </a:rPr>
              <a:t>1+√2s–s</a:t>
            </a:r>
            <a:r>
              <a:rPr sz="1125" spc="104" baseline="77777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81247" y="2376935"/>
            <a:ext cx="3111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3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63467" y="2372100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25800" y="2145287"/>
            <a:ext cx="7499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300" baseline="-36324" dirty="0">
                <a:latin typeface="Cambria Math"/>
                <a:cs typeface="Cambria Math"/>
              </a:rPr>
              <a:t> </a:t>
            </a:r>
            <a:r>
              <a:rPr sz="900" spc="95" dirty="0">
                <a:latin typeface="Cambria Math"/>
                <a:cs typeface="Cambria Math"/>
              </a:rPr>
              <a:t>3s</a:t>
            </a:r>
            <a:r>
              <a:rPr sz="1125" spc="142" baseline="22222" dirty="0">
                <a:latin typeface="Cambria Math"/>
                <a:cs typeface="Cambria Math"/>
              </a:rPr>
              <a:t>3</a:t>
            </a:r>
            <a:r>
              <a:rPr sz="900" spc="95" dirty="0">
                <a:latin typeface="Cambria Math"/>
                <a:cs typeface="Cambria Math"/>
              </a:rPr>
              <a:t>–2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46" y="2242823"/>
            <a:ext cx="5610860" cy="850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  <a:p>
            <a:pPr marL="281940" marR="5080" indent="-281940">
              <a:lnSpc>
                <a:spcPct val="147700"/>
              </a:lnSpc>
              <a:spcBef>
                <a:spcPts val="335"/>
              </a:spcBef>
              <a:buAutoNum type="arabicPeriod" startAt="3"/>
              <a:tabLst>
                <a:tab pos="281940" algn="l"/>
                <a:tab pos="282575" algn="l"/>
                <a:tab pos="458279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 ≤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9 </a:t>
            </a:r>
            <a:r>
              <a:rPr sz="1300" spc="1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≤ 5,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≤ </a:t>
            </a:r>
            <a:r>
              <a:rPr sz="1300" spc="20" dirty="0">
                <a:latin typeface="Cambria Math"/>
                <a:cs typeface="Cambria Math"/>
              </a:rPr>
              <a:t>2x</a:t>
            </a:r>
            <a:r>
              <a:rPr sz="1950" spc="30" baseline="2136" dirty="0">
                <a:latin typeface="Cambria Math"/>
                <a:cs typeface="Cambria Math"/>
              </a:rPr>
              <a:t>⁄</a:t>
            </a:r>
            <a:r>
              <a:rPr sz="1300" spc="20" dirty="0">
                <a:latin typeface="Cambria Math"/>
                <a:cs typeface="Cambria Math"/>
              </a:rPr>
              <a:t>3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y.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8145" y="3066697"/>
            <a:ext cx="6324600" cy="3227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5440">
              <a:lnSpc>
                <a:spcPct val="146200"/>
              </a:lnSpc>
              <a:spcBef>
                <a:spcPts val="10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746760">
              <a:lnSpc>
                <a:spcPct val="100000"/>
              </a:lnSpc>
              <a:spcBef>
                <a:spcPts val="850"/>
              </a:spcBef>
              <a:tabLst>
                <a:tab pos="2661285" algn="l"/>
                <a:tab pos="4770120" algn="l"/>
              </a:tabLst>
            </a:pP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104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50" spc="52" baseline="30864" dirty="0">
                <a:latin typeface="Cambria Math"/>
                <a:cs typeface="Cambria Math"/>
              </a:rPr>
              <a:t>3</a:t>
            </a:r>
            <a:r>
              <a:rPr sz="1350" spc="52" baseline="33950" dirty="0">
                <a:latin typeface="Cambria Math"/>
                <a:cs typeface="Cambria Math"/>
              </a:rPr>
              <a:t>⁄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300" spc="35" dirty="0">
                <a:latin typeface="Cambria Math"/>
                <a:cs typeface="Cambria Math"/>
              </a:rPr>
              <a:t>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− 1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15" dirty="0">
                <a:latin typeface="Cambria Math"/>
                <a:cs typeface="Cambria Math"/>
              </a:rPr>
              <a:t>M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0,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−3,4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439420">
              <a:lnSpc>
                <a:spcPts val="2290"/>
              </a:lnSpc>
              <a:spcBef>
                <a:spcPts val="165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378460">
              <a:lnSpc>
                <a:spcPct val="100000"/>
              </a:lnSpc>
              <a:spcBef>
                <a:spcPts val="550"/>
              </a:spcBef>
              <a:tabLst>
                <a:tab pos="3090545" algn="l"/>
                <a:tab pos="48202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xz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zx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50" spc="104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9,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535305">
              <a:lnSpc>
                <a:spcPct val="100000"/>
              </a:lnSpc>
              <a:spcBef>
                <a:spcPts val="550"/>
              </a:spcBef>
              <a:tabLst>
                <a:tab pos="3684904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zx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-3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yz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2,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  <a:tab pos="1958339" algn="l"/>
                <a:tab pos="4331335" algn="l"/>
                <a:tab pos="519366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xyi</a:t>
            </a:r>
            <a:r>
              <a:rPr sz="1300" spc="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2yj,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5" dirty="0">
                <a:latin typeface="Cambria Math"/>
                <a:cs typeface="Cambria Math"/>
              </a:rPr>
              <a:t>1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0,1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МА1.Э1.14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7571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2522" y="1546355"/>
            <a:ext cx="3251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48658" y="1231802"/>
            <a:ext cx="113919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19200"/>
              </a:lnSpc>
              <a:spcBef>
                <a:spcPts val="100"/>
              </a:spcBef>
            </a:pP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21x </a:t>
            </a:r>
            <a:r>
              <a:rPr sz="1300" spc="-5" dirty="0">
                <a:latin typeface="Cambria Math"/>
                <a:cs typeface="Cambria Math"/>
              </a:rPr>
              <a:t>− 11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61360" y="1524756"/>
            <a:ext cx="1114425" cy="0"/>
          </a:xfrm>
          <a:custGeom>
            <a:avLst/>
            <a:gdLst/>
            <a:ahLst/>
            <a:cxnLst/>
            <a:rect l="l" t="t" r="r" b="b"/>
            <a:pathLst>
              <a:path w="1114425">
                <a:moveTo>
                  <a:pt x="0" y="0"/>
                </a:moveTo>
                <a:lnTo>
                  <a:pt x="11140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408422" y="1395479"/>
            <a:ext cx="4114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23.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49396" y="1953000"/>
            <a:ext cx="134620" cy="0"/>
          </a:xfrm>
          <a:custGeom>
            <a:avLst/>
            <a:gdLst/>
            <a:ahLst/>
            <a:cxnLst/>
            <a:rect l="l" t="t" r="r" b="b"/>
            <a:pathLst>
              <a:path w="134620">
                <a:moveTo>
                  <a:pt x="0" y="0"/>
                </a:moveTo>
                <a:lnTo>
                  <a:pt x="1341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66616" y="1947666"/>
            <a:ext cx="70485" cy="10795"/>
          </a:xfrm>
          <a:custGeom>
            <a:avLst/>
            <a:gdLst/>
            <a:ahLst/>
            <a:cxnLst/>
            <a:rect l="l" t="t" r="r" b="b"/>
            <a:pathLst>
              <a:path w="70485" h="10794">
                <a:moveTo>
                  <a:pt x="0" y="10668"/>
                </a:moveTo>
                <a:lnTo>
                  <a:pt x="70104" y="10668"/>
                </a:lnTo>
                <a:lnTo>
                  <a:pt x="70104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33316" y="1953000"/>
            <a:ext cx="132715" cy="0"/>
          </a:xfrm>
          <a:custGeom>
            <a:avLst/>
            <a:gdLst/>
            <a:ahLst/>
            <a:cxnLst/>
            <a:rect l="l" t="t" r="r" b="b"/>
            <a:pathLst>
              <a:path w="132714">
                <a:moveTo>
                  <a:pt x="0" y="0"/>
                </a:moveTo>
                <a:lnTo>
                  <a:pt x="1325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88864" y="1856988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8148" y="1825247"/>
            <a:ext cx="5646420" cy="295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05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150" baseline="49382" dirty="0">
                <a:latin typeface="Cambria Math"/>
                <a:cs typeface="Cambria Math"/>
              </a:rPr>
              <a:t>s</a:t>
            </a:r>
            <a:r>
              <a:rPr sz="1125" spc="150" baseline="81481" dirty="0">
                <a:latin typeface="Cambria Math"/>
                <a:cs typeface="Cambria Math"/>
              </a:rPr>
              <a:t>2 </a:t>
            </a:r>
            <a:r>
              <a:rPr sz="1300" spc="-10" dirty="0">
                <a:latin typeface="Cambria Math"/>
                <a:cs typeface="Cambria Math"/>
              </a:rPr>
              <a:t>arcsin </a:t>
            </a:r>
            <a:r>
              <a:rPr sz="1350" spc="30" baseline="49382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30" baseline="49382" dirty="0">
                <a:latin typeface="Cambria Math"/>
                <a:cs typeface="Cambria Math"/>
              </a:rPr>
              <a:t>1 </a:t>
            </a:r>
            <a:r>
              <a:rPr sz="1950" spc="67" baseline="4273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0" dirty="0">
                <a:latin typeface="Cambria Math"/>
                <a:cs typeface="Cambria Math"/>
              </a:rPr>
              <a:t>18</a:t>
            </a:r>
            <a:r>
              <a:rPr sz="1950" spc="30" baseline="4273" dirty="0">
                <a:latin typeface="Cambria Math"/>
                <a:cs typeface="Cambria Math"/>
              </a:rPr>
              <a:t>)</a:t>
            </a:r>
            <a:r>
              <a:rPr sz="1300" spc="20" dirty="0">
                <a:latin typeface="Cambria Math"/>
                <a:cs typeface="Cambria Math"/>
              </a:rPr>
              <a:t>√x</a:t>
            </a:r>
            <a:r>
              <a:rPr sz="1350" spc="30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− 9,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&gt;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40990">
              <a:lnSpc>
                <a:spcPts val="825"/>
              </a:lnSpc>
              <a:tabLst>
                <a:tab pos="3458210" algn="l"/>
                <a:tab pos="3724910" algn="l"/>
              </a:tabLst>
            </a:pPr>
            <a:r>
              <a:rPr sz="900" spc="15" dirty="0">
                <a:latin typeface="Cambria Math"/>
                <a:cs typeface="Cambria Math"/>
              </a:rPr>
              <a:t>81	</a:t>
            </a:r>
            <a:r>
              <a:rPr sz="900" spc="140" dirty="0">
                <a:latin typeface="Cambria Math"/>
                <a:cs typeface="Cambria Math"/>
              </a:rPr>
              <a:t>s	</a:t>
            </a:r>
            <a:r>
              <a:rPr sz="900" spc="15" dirty="0">
                <a:latin typeface="Cambria Math"/>
                <a:cs typeface="Cambria Math"/>
              </a:rPr>
              <a:t>81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53" y="222605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50766" y="2360171"/>
            <a:ext cx="722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0" baseline="3086" dirty="0">
                <a:latin typeface="Cambria Math"/>
                <a:cs typeface="Cambria Math"/>
              </a:rPr>
              <a:t>(</a:t>
            </a:r>
            <a:r>
              <a:rPr sz="900" spc="80" dirty="0">
                <a:latin typeface="Cambria Math"/>
                <a:cs typeface="Cambria Math"/>
              </a:rPr>
              <a:t>s–4</a:t>
            </a:r>
            <a:r>
              <a:rPr sz="1350" spc="120" baseline="3086" dirty="0">
                <a:latin typeface="Cambria Math"/>
                <a:cs typeface="Cambria Math"/>
              </a:rPr>
              <a:t>)(</a:t>
            </a:r>
            <a:r>
              <a:rPr sz="900" spc="80" dirty="0">
                <a:latin typeface="Cambria Math"/>
                <a:cs typeface="Cambria Math"/>
              </a:rPr>
              <a:t>s–2</a:t>
            </a:r>
            <a:r>
              <a:rPr sz="1350" spc="120" baseline="3086" dirty="0">
                <a:latin typeface="Cambria Math"/>
                <a:cs typeface="Cambria Math"/>
              </a:rPr>
              <a:t>)</a:t>
            </a:r>
            <a:r>
              <a:rPr sz="900" spc="8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2355336"/>
            <a:ext cx="699770" cy="0"/>
          </a:xfrm>
          <a:custGeom>
            <a:avLst/>
            <a:gdLst/>
            <a:ahLst/>
            <a:cxnLst/>
            <a:rect l="l" t="t" r="r" b="b"/>
            <a:pathLst>
              <a:path w="699770">
                <a:moveTo>
                  <a:pt x="0" y="0"/>
                </a:moveTo>
                <a:lnTo>
                  <a:pt x="6995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803" y="2128523"/>
            <a:ext cx="11004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 </a:t>
            </a:r>
            <a:r>
              <a:rPr sz="900" spc="105" dirty="0">
                <a:latin typeface="Cambria Math"/>
                <a:cs typeface="Cambria Math"/>
              </a:rPr>
              <a:t>s</a:t>
            </a:r>
            <a:r>
              <a:rPr sz="1125" spc="157" baseline="22222" dirty="0">
                <a:latin typeface="Cambria Math"/>
                <a:cs typeface="Cambria Math"/>
              </a:rPr>
              <a:t>3</a:t>
            </a:r>
            <a:r>
              <a:rPr sz="900" spc="105" dirty="0">
                <a:latin typeface="Cambria Math"/>
                <a:cs typeface="Cambria Math"/>
              </a:rPr>
              <a:t>–3s</a:t>
            </a:r>
            <a:r>
              <a:rPr sz="1125" spc="157" baseline="22222" dirty="0">
                <a:latin typeface="Cambria Math"/>
                <a:cs typeface="Cambria Math"/>
              </a:rPr>
              <a:t>2</a:t>
            </a:r>
            <a:r>
              <a:rPr sz="900" spc="105" dirty="0">
                <a:latin typeface="Cambria Math"/>
                <a:cs typeface="Cambria Math"/>
              </a:rPr>
              <a:t>–12</a:t>
            </a:r>
            <a:r>
              <a:rPr sz="900" spc="55" dirty="0">
                <a:latin typeface="Cambria Math"/>
                <a:cs typeface="Cambria Math"/>
              </a:rPr>
              <a:t>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601468" y="3807708"/>
            <a:ext cx="527685" cy="0"/>
          </a:xfrm>
          <a:custGeom>
            <a:avLst/>
            <a:gdLst/>
            <a:ahLst/>
            <a:cxnLst/>
            <a:rect l="l" t="t" r="r" b="b"/>
            <a:pathLst>
              <a:path w="527685">
                <a:moveTo>
                  <a:pt x="0" y="0"/>
                </a:moveTo>
                <a:lnTo>
                  <a:pt x="5273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08150" y="2486053"/>
            <a:ext cx="6324600" cy="3555365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4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976755">
              <a:lnSpc>
                <a:spcPct val="100000"/>
              </a:lnSpc>
              <a:spcBef>
                <a:spcPts val="740"/>
              </a:spcBef>
              <a:tabLst>
                <a:tab pos="3834765" algn="l"/>
              </a:tabLst>
            </a:pP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⁄</a:t>
            </a:r>
            <a:r>
              <a:rPr sz="1300" spc="40" dirty="0">
                <a:latin typeface="Cambria Math"/>
                <a:cs typeface="Cambria Math"/>
              </a:rPr>
              <a:t>25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4</a:t>
            </a:r>
            <a:r>
              <a:rPr sz="1300" spc="6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80"/>
              </a:lnSpc>
              <a:spcBef>
                <a:spcPts val="18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58750">
              <a:lnSpc>
                <a:spcPct val="100000"/>
              </a:lnSpc>
              <a:spcBef>
                <a:spcPts val="955"/>
              </a:spcBef>
              <a:tabLst>
                <a:tab pos="2785745" algn="l"/>
                <a:tab pos="5358765" algn="l"/>
              </a:tabLst>
            </a:pP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 ln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 +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359" baseline="4273" dirty="0">
                <a:latin typeface="Cambria Math"/>
                <a:cs typeface="Cambria Math"/>
              </a:rPr>
              <a:t>ƒ</a:t>
            </a:r>
            <a:r>
              <a:rPr sz="1300" spc="240" dirty="0">
                <a:latin typeface="Cambria Math"/>
                <a:cs typeface="Cambria Math"/>
              </a:rPr>
              <a:t>x</a:t>
            </a:r>
            <a:r>
              <a:rPr sz="1350" spc="359" baseline="24691" dirty="0">
                <a:latin typeface="Cambria Math"/>
                <a:cs typeface="Cambria Math"/>
              </a:rPr>
              <a:t>2</a:t>
            </a:r>
            <a:r>
              <a:rPr sz="1350" spc="165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24691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5" dirty="0">
                <a:latin typeface="Cambria Math"/>
                <a:cs typeface="Cambria Math"/>
              </a:rPr>
              <a:t>6x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9y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5" dirty="0">
                <a:latin typeface="Cambria Math"/>
                <a:cs typeface="Cambria Math"/>
              </a:rPr>
              <a:t>4z</a:t>
            </a:r>
            <a:r>
              <a:rPr sz="1300" spc="-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4,	</a:t>
            </a:r>
            <a:r>
              <a:rPr sz="1300" spc="10" dirty="0">
                <a:latin typeface="Cambria Math"/>
                <a:cs typeface="Cambria Math"/>
              </a:rPr>
              <a:t>M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3,0,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−4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203200">
              <a:lnSpc>
                <a:spcPts val="2290"/>
              </a:lnSpc>
              <a:spcBef>
                <a:spcPts val="165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470660">
              <a:lnSpc>
                <a:spcPct val="100000"/>
              </a:lnSpc>
              <a:spcBef>
                <a:spcPts val="550"/>
              </a:spcBef>
              <a:tabLst>
                <a:tab pos="3307079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25" dirty="0">
                <a:latin typeface="Cambria Math"/>
                <a:cs typeface="Cambria Math"/>
              </a:rPr>
              <a:t>−2xi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4zk,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950" spc="22" baseline="2136" dirty="0">
                <a:latin typeface="Cambria Math"/>
                <a:cs typeface="Cambria Math"/>
              </a:rPr>
              <a:t>⁄</a:t>
            </a:r>
            <a:r>
              <a:rPr sz="1300" spc="1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60"/>
              </a:lnSpc>
              <a:spcBef>
                <a:spcPts val="17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560"/>
              </a:spcBef>
              <a:tabLst>
                <a:tab pos="188150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90" dirty="0">
                <a:latin typeface="Cambria Math"/>
                <a:cs typeface="Cambria Math"/>
              </a:rPr>
              <a:t>xy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80" dirty="0">
                <a:latin typeface="Cambria Math"/>
                <a:cs typeface="Cambria Math"/>
              </a:rPr>
              <a:t>x</a:t>
            </a:r>
            <a:r>
              <a:rPr sz="1350" spc="120" baseline="30864" dirty="0">
                <a:latin typeface="Cambria Math"/>
                <a:cs typeface="Cambria Math"/>
              </a:rPr>
              <a:t>2</a:t>
            </a:r>
            <a:r>
              <a:rPr sz="1300" spc="80" dirty="0">
                <a:latin typeface="Cambria Math"/>
                <a:cs typeface="Cambria Math"/>
              </a:rPr>
              <a:t>yj</a:t>
            </a:r>
            <a:r>
              <a:rPr sz="1300" spc="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50" dirty="0">
                <a:latin typeface="Cambria Math"/>
                <a:cs typeface="Cambria Math"/>
              </a:rPr>
              <a:t>x, </a:t>
            </a:r>
            <a:r>
              <a:rPr sz="1300" spc="45" dirty="0">
                <a:latin typeface="Cambria Math"/>
                <a:cs typeface="Cambria Math"/>
              </a:rPr>
              <a:t>y,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85740" y="6214365"/>
            <a:ext cx="28543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67765" algn="l"/>
              </a:tabLst>
            </a:pP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60" dirty="0">
                <a:latin typeface="Cambria Math"/>
                <a:cs typeface="Cambria Math"/>
              </a:rPr>
              <a:t>yi</a:t>
            </a:r>
            <a:r>
              <a:rPr sz="1300" spc="-1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xj,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1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818888" y="638784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444986" y="6214365"/>
            <a:ext cx="80137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4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100" dirty="0">
                <a:latin typeface="Cambria Math"/>
                <a:cs typeface="Cambria Math"/>
              </a:rPr>
              <a:t>( </a:t>
            </a:r>
            <a:r>
              <a:rPr sz="1950" u="sng" spc="-7" baseline="4273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950" spc="-7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45" dirty="0">
                <a:latin typeface="Cambria Math"/>
                <a:cs typeface="Cambria Math"/>
              </a:rPr>
              <a:t>0)</a:t>
            </a:r>
            <a:r>
              <a:rPr sz="1300" spc="-1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R="62865" algn="ctr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057900" y="638784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49696" y="634364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551409" y="6214365"/>
            <a:ext cx="90678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40"/>
              </a:lnSpc>
              <a:spcBef>
                <a:spcPts val="95"/>
              </a:spcBef>
            </a:pPr>
            <a:r>
              <a:rPr sz="1300" spc="60" dirty="0">
                <a:latin typeface="Cambria Math"/>
                <a:cs typeface="Cambria Math"/>
              </a:rPr>
              <a:t>N </a:t>
            </a:r>
            <a:r>
              <a:rPr sz="1300" spc="50" dirty="0">
                <a:latin typeface="Cambria Math"/>
                <a:cs typeface="Cambria Math"/>
              </a:rPr>
              <a:t>(−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19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0).</a:t>
            </a:r>
            <a:endParaRPr sz="1300">
              <a:latin typeface="Cambria Math"/>
              <a:cs typeface="Cambria Math"/>
            </a:endParaRPr>
          </a:p>
          <a:p>
            <a:pPr marL="88900" algn="ctr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МА1.Э1.15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03303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1770" y="1546355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5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2374" y="1231802"/>
            <a:ext cx="104648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5x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24x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75076" y="1524756"/>
            <a:ext cx="1022985" cy="0"/>
          </a:xfrm>
          <a:custGeom>
            <a:avLst/>
            <a:gdLst/>
            <a:ahLst/>
            <a:cxnLst/>
            <a:rect l="l" t="t" r="r" b="b"/>
            <a:pathLst>
              <a:path w="1022985">
                <a:moveTo>
                  <a:pt x="0" y="0"/>
                </a:moveTo>
                <a:lnTo>
                  <a:pt x="1022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29174" y="1395479"/>
            <a:ext cx="4114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26.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3" y="1840487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38016" y="1815840"/>
            <a:ext cx="586740" cy="0"/>
          </a:xfrm>
          <a:custGeom>
            <a:avLst/>
            <a:gdLst/>
            <a:ahLst/>
            <a:cxnLst/>
            <a:rect l="l" t="t" r="r" b="b"/>
            <a:pathLst>
              <a:path w="586739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13988" y="1969764"/>
            <a:ext cx="810895" cy="0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0" y="0"/>
                </a:moveTo>
                <a:lnTo>
                  <a:pt x="81076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25803" y="1693792"/>
            <a:ext cx="1725295" cy="44386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950" spc="97" baseline="-32051" dirty="0">
                <a:latin typeface="Cambria Math"/>
                <a:cs typeface="Cambria Math"/>
              </a:rPr>
              <a:t>y </a:t>
            </a:r>
            <a:r>
              <a:rPr sz="1950" spc="-7" baseline="-32051" dirty="0">
                <a:latin typeface="Cambria Math"/>
                <a:cs typeface="Cambria Math"/>
              </a:rPr>
              <a:t>= ln </a:t>
            </a:r>
            <a:r>
              <a:rPr sz="900" spc="70" dirty="0">
                <a:latin typeface="Cambria Math"/>
                <a:cs typeface="Cambria Math"/>
              </a:rPr>
              <a:t>1+√–3+4s–s</a:t>
            </a:r>
            <a:r>
              <a:rPr sz="1125" spc="104" baseline="22222" dirty="0">
                <a:latin typeface="Cambria Math"/>
                <a:cs typeface="Cambria Math"/>
              </a:rPr>
              <a:t>2 </a:t>
            </a:r>
            <a:r>
              <a:rPr sz="1950" spc="-7" baseline="-32051" dirty="0">
                <a:latin typeface="Cambria Math"/>
                <a:cs typeface="Cambria Math"/>
              </a:rPr>
              <a:t>+</a:t>
            </a:r>
            <a:r>
              <a:rPr sz="1950" spc="307" baseline="-32051" dirty="0">
                <a:latin typeface="Cambria Math"/>
                <a:cs typeface="Cambria Math"/>
              </a:rPr>
              <a:t> 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  <a:p>
            <a:pPr marL="783590">
              <a:lnSpc>
                <a:spcPct val="100000"/>
              </a:lnSpc>
              <a:spcBef>
                <a:spcPts val="270"/>
              </a:spcBef>
              <a:tabLst>
                <a:tab pos="1495425" algn="l"/>
              </a:tabLst>
            </a:pP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40" dirty="0">
                <a:latin typeface="Cambria Math"/>
                <a:cs typeface="Cambria Math"/>
              </a:rPr>
              <a:t>s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21352" y="196976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76444" y="1875276"/>
            <a:ext cx="962025" cy="0"/>
          </a:xfrm>
          <a:custGeom>
            <a:avLst/>
            <a:gdLst/>
            <a:ahLst/>
            <a:cxnLst/>
            <a:rect l="l" t="t" r="r" b="b"/>
            <a:pathLst>
              <a:path w="962025">
                <a:moveTo>
                  <a:pt x="0" y="0"/>
                </a:moveTo>
                <a:lnTo>
                  <a:pt x="961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55537" y="1843535"/>
            <a:ext cx="11309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√−3 + </a:t>
            </a:r>
            <a:r>
              <a:rPr sz="1300" spc="25" dirty="0">
                <a:latin typeface="Cambria Math"/>
                <a:cs typeface="Cambria Math"/>
              </a:rPr>
              <a:t>4x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8152" y="2244347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57446" y="2378459"/>
            <a:ext cx="3111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63467" y="2373624"/>
            <a:ext cx="501650" cy="0"/>
          </a:xfrm>
          <a:custGeom>
            <a:avLst/>
            <a:gdLst/>
            <a:ahLst/>
            <a:cxnLst/>
            <a:rect l="l" t="t" r="r" b="b"/>
            <a:pathLst>
              <a:path w="501650">
                <a:moveTo>
                  <a:pt x="0" y="0"/>
                </a:moveTo>
                <a:lnTo>
                  <a:pt x="5013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25802" y="2146811"/>
            <a:ext cx="9004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330" baseline="-36324" dirty="0">
                <a:latin typeface="Cambria Math"/>
                <a:cs typeface="Cambria Math"/>
              </a:rPr>
              <a:t> </a:t>
            </a:r>
            <a:r>
              <a:rPr sz="900" spc="100" dirty="0">
                <a:latin typeface="Cambria Math"/>
                <a:cs typeface="Cambria Math"/>
              </a:rPr>
              <a:t>s</a:t>
            </a:r>
            <a:r>
              <a:rPr sz="1125" spc="150" baseline="22222" dirty="0">
                <a:latin typeface="Cambria Math"/>
                <a:cs typeface="Cambria Math"/>
              </a:rPr>
              <a:t>5</a:t>
            </a:r>
            <a:r>
              <a:rPr sz="900" spc="100" dirty="0">
                <a:latin typeface="Cambria Math"/>
                <a:cs typeface="Cambria Math"/>
              </a:rPr>
              <a:t>–s</a:t>
            </a:r>
            <a:r>
              <a:rPr sz="1125" spc="150" baseline="22222" dirty="0">
                <a:latin typeface="Cambria Math"/>
                <a:cs typeface="Cambria Math"/>
              </a:rPr>
              <a:t>3</a:t>
            </a:r>
            <a:r>
              <a:rPr sz="900" spc="100" dirty="0">
                <a:latin typeface="Cambria Math"/>
                <a:cs typeface="Cambria Math"/>
              </a:rPr>
              <a:t>+1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572000" y="31051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08154" y="2579627"/>
            <a:ext cx="5983605" cy="1562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arabicPeriod" startAt="4"/>
            </a:pPr>
            <a:endParaRPr sz="1350">
              <a:latin typeface="Times New Roman"/>
              <a:cs typeface="Times New Roman"/>
            </a:endParaRPr>
          </a:p>
          <a:p>
            <a:pPr marL="1065530">
              <a:lnSpc>
                <a:spcPts val="1220"/>
              </a:lnSpc>
              <a:tabLst>
                <a:tab pos="4439285" algn="l"/>
              </a:tabLst>
            </a:pPr>
            <a:r>
              <a:rPr sz="1300" spc="40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 ≤ 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9 </a:t>
            </a:r>
            <a:r>
              <a:rPr sz="1300" spc="-5" dirty="0">
                <a:latin typeface="Cambria Math"/>
                <a:cs typeface="Cambria Math"/>
              </a:rPr>
              <a:t>≤ 36,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65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spc="-97" baseline="4273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 9</a:t>
            </a:r>
            <a:r>
              <a:rPr sz="1300" spc="-18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950" spc="89" baseline="2136" dirty="0">
                <a:latin typeface="Cambria Math"/>
                <a:cs typeface="Cambria Math"/>
              </a:rPr>
              <a:t>⁄</a:t>
            </a:r>
            <a:r>
              <a:rPr sz="1300" spc="60" dirty="0">
                <a:latin typeface="Cambria Math"/>
                <a:cs typeface="Cambria Math"/>
              </a:rPr>
              <a:t>y</a:t>
            </a:r>
            <a:r>
              <a:rPr sz="1350" spc="89" baseline="30864" dirty="0">
                <a:latin typeface="Cambria Math"/>
                <a:cs typeface="Cambria Math"/>
              </a:rPr>
              <a:t>3</a:t>
            </a:r>
            <a:r>
              <a:rPr sz="1300" spc="6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835150" algn="ctr">
              <a:lnSpc>
                <a:spcPts val="1220"/>
              </a:lnSpc>
            </a:pP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42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</a:t>
            </a:r>
            <a:r>
              <a:rPr sz="1300" spc="-9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к</a:t>
            </a:r>
            <a:endParaRPr sz="1300">
              <a:latin typeface="Times New Roman"/>
              <a:cs typeface="Times New Roman"/>
            </a:endParaRPr>
          </a:p>
          <a:p>
            <a:pPr marL="12700" marR="329565">
              <a:lnSpc>
                <a:spcPts val="2290"/>
              </a:lnSpc>
              <a:spcBef>
                <a:spcPts val="19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46816" y="4150870"/>
            <a:ext cx="1879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159508" y="4466076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9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86684" y="43700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704590" y="4326130"/>
            <a:ext cx="7410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1670" algn="l"/>
              </a:tabLst>
            </a:pPr>
            <a:r>
              <a:rPr sz="900" spc="20" dirty="0">
                <a:latin typeface="Cambria Math"/>
                <a:cs typeface="Cambria Math"/>
              </a:rPr>
              <a:t>3	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05146" y="4211830"/>
            <a:ext cx="2730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endParaRPr sz="1350" baseline="30864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117848" y="4466076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845065" y="4338322"/>
            <a:ext cx="26028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58339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  </a:t>
            </a:r>
            <a:r>
              <a:rPr sz="1950" spc="-7" baseline="-36324" dirty="0">
                <a:latin typeface="Cambria Math"/>
                <a:cs typeface="Cambria Math"/>
              </a:rPr>
              <a:t>2</a:t>
            </a:r>
            <a:r>
              <a:rPr sz="1950" spc="412" baseline="-3632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6y  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80" dirty="0">
                <a:latin typeface="Cambria Math"/>
                <a:cs typeface="Cambria Math"/>
              </a:rPr>
              <a:t> </a:t>
            </a:r>
            <a:r>
              <a:rPr sz="1300" spc="5" dirty="0">
                <a:latin typeface="Cambria Math"/>
                <a:cs typeface="Cambria Math"/>
              </a:rPr>
              <a:t>3√6z 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104" baseline="-36324" dirty="0">
                <a:latin typeface="Cambria Math"/>
                <a:cs typeface="Cambria Math"/>
              </a:rPr>
              <a:t>x</a:t>
            </a:r>
            <a:r>
              <a:rPr sz="1350" spc="104" baseline="-27777" dirty="0">
                <a:latin typeface="Cambria Math"/>
                <a:cs typeface="Cambria Math"/>
              </a:rPr>
              <a:t>2</a:t>
            </a:r>
            <a:r>
              <a:rPr sz="1350" spc="419" baseline="-27777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388864" y="451027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280660" y="446607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321298" y="4211830"/>
            <a:ext cx="4051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0355" algn="l"/>
              </a:tabLst>
            </a:pPr>
            <a:r>
              <a:rPr sz="1300" spc="-5" dirty="0">
                <a:latin typeface="Cambria Math"/>
                <a:cs typeface="Cambria Math"/>
              </a:rPr>
              <a:t>1	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676900" y="451027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68696" y="446607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752833" y="4201162"/>
            <a:ext cx="1144270" cy="50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380">
              <a:lnSpc>
                <a:spcPts val="108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330"/>
              </a:lnSpc>
              <a:tabLst>
                <a:tab pos="754380" algn="l"/>
                <a:tab pos="1015365" algn="l"/>
              </a:tabLst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95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300" spc="5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10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527685">
              <a:lnSpc>
                <a:spcPts val="133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135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08145" y="4642513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577340">
              <a:lnSpc>
                <a:spcPct val="100000"/>
              </a:lnSpc>
              <a:spcBef>
                <a:spcPts val="745"/>
              </a:spcBef>
              <a:tabLst>
                <a:tab pos="32004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6zk,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728980">
              <a:lnSpc>
                <a:spcPct val="100000"/>
              </a:lnSpc>
              <a:spcBef>
                <a:spcPts val="550"/>
              </a:spcBef>
              <a:tabLst>
                <a:tab pos="251904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xyi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yzj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zxk,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16,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2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305685" algn="l"/>
                <a:tab pos="4309745" algn="l"/>
                <a:tab pos="521843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)(</a:t>
            </a:r>
            <a:r>
              <a:rPr sz="1300" spc="50" dirty="0">
                <a:latin typeface="Cambria Math"/>
                <a:cs typeface="Cambria Math"/>
              </a:rPr>
              <a:t>i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2j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45" dirty="0">
                <a:latin typeface="Cambria Math"/>
                <a:cs typeface="Cambria Math"/>
              </a:rPr>
              <a:t>R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00" spc="-1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30" dirty="0">
                <a:latin typeface="Cambria Math"/>
                <a:cs typeface="Cambria Math"/>
              </a:rPr>
              <a:t>M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R,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N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−R,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МА1.Э1.16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40817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8138" y="1546355"/>
            <a:ext cx="343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7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41038" y="1231802"/>
            <a:ext cx="104775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15x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7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7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53740" y="1524756"/>
            <a:ext cx="1022985" cy="0"/>
          </a:xfrm>
          <a:custGeom>
            <a:avLst/>
            <a:gdLst/>
            <a:ahLst/>
            <a:cxnLst/>
            <a:rect l="l" t="t" r="r" b="b"/>
            <a:pathLst>
              <a:path w="1022985">
                <a:moveTo>
                  <a:pt x="0" y="0"/>
                </a:moveTo>
                <a:lnTo>
                  <a:pt x="1022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09362" y="1395479"/>
            <a:ext cx="535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−13.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288536" y="1826508"/>
            <a:ext cx="574675" cy="0"/>
          </a:xfrm>
          <a:custGeom>
            <a:avLst/>
            <a:gdLst/>
            <a:ahLst/>
            <a:cxnLst/>
            <a:rect l="l" t="t" r="r" b="b"/>
            <a:pathLst>
              <a:path w="574675">
                <a:moveTo>
                  <a:pt x="0" y="0"/>
                </a:moveTo>
                <a:lnTo>
                  <a:pt x="5745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8149" y="1794767"/>
            <a:ext cx="53460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0" dirty="0">
                <a:latin typeface="Cambria Math"/>
                <a:cs typeface="Cambria Math"/>
              </a:rPr>
              <a:t>ln(e</a:t>
            </a:r>
            <a:r>
              <a:rPr sz="1350" spc="44" baseline="30864" dirty="0">
                <a:latin typeface="Cambria Math"/>
                <a:cs typeface="Cambria Math"/>
              </a:rPr>
              <a:t>5s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√e</a:t>
            </a:r>
            <a:r>
              <a:rPr sz="1350" spc="44" baseline="24691" dirty="0">
                <a:latin typeface="Cambria Math"/>
                <a:cs typeface="Cambria Math"/>
              </a:rPr>
              <a:t>10s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1)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arcsin</a:t>
            </a:r>
            <a:r>
              <a:rPr sz="1950" spc="44" baseline="4273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e</a:t>
            </a:r>
            <a:r>
              <a:rPr sz="1350" spc="44" baseline="30864" dirty="0">
                <a:latin typeface="Cambria Math"/>
                <a:cs typeface="Cambria Math"/>
              </a:rPr>
              <a:t>–5s</a:t>
            </a:r>
            <a:r>
              <a:rPr sz="1950" spc="44" baseline="4273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89450" y="2297687"/>
            <a:ext cx="3111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63467" y="2292852"/>
            <a:ext cx="567055" cy="0"/>
          </a:xfrm>
          <a:custGeom>
            <a:avLst/>
            <a:gdLst/>
            <a:ahLst/>
            <a:cxnLst/>
            <a:rect l="l" t="t" r="r" b="b"/>
            <a:pathLst>
              <a:path w="567054">
                <a:moveTo>
                  <a:pt x="0" y="0"/>
                </a:moveTo>
                <a:lnTo>
                  <a:pt x="566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25796" y="2066039"/>
            <a:ext cx="96646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315" baseline="-36324" dirty="0">
                <a:latin typeface="Cambria Math"/>
                <a:cs typeface="Cambria Math"/>
              </a:rPr>
              <a:t> </a:t>
            </a:r>
            <a:r>
              <a:rPr sz="900" spc="90" dirty="0">
                <a:latin typeface="Cambria Math"/>
                <a:cs typeface="Cambria Math"/>
              </a:rPr>
              <a:t>s</a:t>
            </a:r>
            <a:r>
              <a:rPr sz="1125" spc="135" baseline="22222" dirty="0">
                <a:latin typeface="Cambria Math"/>
                <a:cs typeface="Cambria Math"/>
              </a:rPr>
              <a:t>5</a:t>
            </a:r>
            <a:r>
              <a:rPr sz="900" spc="90" dirty="0">
                <a:latin typeface="Cambria Math"/>
                <a:cs typeface="Cambria Math"/>
              </a:rPr>
              <a:t>+3s</a:t>
            </a:r>
            <a:r>
              <a:rPr sz="1125" spc="135" baseline="22222" dirty="0">
                <a:latin typeface="Cambria Math"/>
                <a:cs typeface="Cambria Math"/>
              </a:rPr>
              <a:t>3</a:t>
            </a:r>
            <a:r>
              <a:rPr sz="900" spc="90" dirty="0">
                <a:latin typeface="Cambria Math"/>
                <a:cs typeface="Cambria Math"/>
              </a:rPr>
              <a:t>–1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46" y="2163575"/>
            <a:ext cx="5610860" cy="560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spcBef>
                <a:spcPts val="1090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22066" y="2834135"/>
            <a:ext cx="744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65785" algn="l"/>
              </a:tabLst>
            </a:pPr>
            <a:r>
              <a:rPr sz="900" spc="75" dirty="0">
                <a:latin typeface="Cambria Math"/>
                <a:cs typeface="Cambria Math"/>
              </a:rPr>
              <a:t>2</a:t>
            </a:r>
            <a:r>
              <a:rPr sz="1950" spc="-7" baseline="-17094" dirty="0">
                <a:latin typeface="Cambria Math"/>
                <a:cs typeface="Cambria Math"/>
              </a:rPr>
              <a:t>⁄</a:t>
            </a:r>
            <a:r>
              <a:rPr sz="1950" baseline="-17094" dirty="0">
                <a:latin typeface="Cambria Math"/>
                <a:cs typeface="Cambria Math"/>
              </a:rPr>
              <a:t>	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-7" baseline="-17094" dirty="0">
                <a:latin typeface="Cambria Math"/>
                <a:cs typeface="Cambria Math"/>
              </a:rPr>
              <a:t>⁄</a:t>
            </a:r>
            <a:endParaRPr sz="1950" baseline="-17094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28818" y="2770127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4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541520" y="302437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880605" y="2884427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5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29244" y="2895094"/>
            <a:ext cx="42837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69620" algn="l"/>
                <a:tab pos="1324610" algn="l"/>
                <a:tab pos="3387725" algn="l"/>
              </a:tabLst>
            </a:pP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9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16 ≤ 2,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≤ 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950" spc="-104" baseline="-38461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0" dirty="0">
                <a:latin typeface="Cambria Math"/>
                <a:cs typeface="Cambria Math"/>
              </a:rPr>
              <a:t>27y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300" spc="1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47" y="3167281"/>
            <a:ext cx="5983605" cy="89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494788" y="42725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95144" y="448741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91028" y="42725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82824" y="44874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80588" y="4487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04460" y="4487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649457" y="4358134"/>
            <a:ext cx="17208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16965" algn="l"/>
              </a:tabLst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75" dirty="0">
                <a:latin typeface="Cambria Math"/>
                <a:cs typeface="Cambria Math"/>
              </a:rPr>
              <a:t>x</a:t>
            </a:r>
            <a:r>
              <a:rPr sz="1350" spc="112" baseline="30864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yz</a:t>
            </a:r>
            <a:r>
              <a:rPr sz="1350" spc="112" baseline="30864" dirty="0">
                <a:latin typeface="Cambria Math"/>
                <a:cs typeface="Cambria Math"/>
              </a:rPr>
              <a:t>3</a:t>
            </a:r>
            <a:r>
              <a:rPr sz="1300" spc="7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110" dirty="0">
                <a:latin typeface="Cambria Math"/>
                <a:cs typeface="Cambria Math"/>
              </a:rPr>
              <a:t>(2,</a:t>
            </a:r>
            <a:r>
              <a:rPr sz="1300" spc="-95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950" spc="-142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81503" y="4469386"/>
            <a:ext cx="3233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  <a:tab pos="3128645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9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+</a:t>
            </a:r>
            <a:r>
              <a:rPr sz="1950" spc="60" baseline="38461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-15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,</a:t>
            </a:r>
            <a:r>
              <a:rPr sz="1950" baseline="38461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510784" y="4487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10784" y="419328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980694" y="4240786"/>
            <a:ext cx="37807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99515" algn="l"/>
                <a:tab pos="3223260" algn="l"/>
              </a:tabLst>
            </a:pPr>
            <a:r>
              <a:rPr sz="1950" spc="-97" baseline="-38461" dirty="0">
                <a:latin typeface="Cambria Math"/>
                <a:cs typeface="Cambria Math"/>
              </a:rPr>
              <a:t>u  </a:t>
            </a:r>
            <a:r>
              <a:rPr sz="1950" spc="-7" baseline="-38461" dirty="0">
                <a:latin typeface="Cambria Math"/>
                <a:cs typeface="Cambria Math"/>
              </a:rPr>
              <a:t>= </a:t>
            </a:r>
            <a:r>
              <a:rPr sz="1950" spc="-7" baseline="2136" dirty="0">
                <a:latin typeface="Cambria Math"/>
                <a:cs typeface="Cambria Math"/>
              </a:rPr>
              <a:t>4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r>
              <a:rPr sz="1950" spc="44" baseline="2136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−</a:t>
            </a:r>
            <a:r>
              <a:rPr sz="1950" spc="7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	3	1</a:t>
            </a:r>
            <a:r>
              <a:rPr sz="1950" spc="67" baseline="2136" dirty="0">
                <a:latin typeface="Cambria Math"/>
                <a:cs typeface="Cambria Math"/>
              </a:rPr>
              <a:t> </a:t>
            </a:r>
            <a:r>
              <a:rPr sz="1950" spc="352" baseline="-32051" dirty="0">
                <a:latin typeface="Cambria Math"/>
                <a:cs typeface="Cambria Math"/>
              </a:rPr>
              <a:t>J</a:t>
            </a:r>
            <a:r>
              <a:rPr sz="1950" spc="352" baseline="2136" dirty="0">
                <a:latin typeface="Cambria Math"/>
                <a:cs typeface="Cambria Math"/>
              </a:rPr>
              <a:t>3</a:t>
            </a:r>
            <a:r>
              <a:rPr sz="1950" spc="352" baseline="-38461" dirty="0">
                <a:latin typeface="Cambria Math"/>
                <a:cs typeface="Cambria Math"/>
              </a:rPr>
              <a:t>).</a:t>
            </a:r>
            <a:endParaRPr sz="1950" baseline="-38461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171444" y="6973056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58867" y="6973056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08149" y="4778149"/>
            <a:ext cx="6324600" cy="2738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485900">
              <a:lnSpc>
                <a:spcPct val="100000"/>
              </a:lnSpc>
              <a:spcBef>
                <a:spcPts val="755"/>
              </a:spcBef>
              <a:tabLst>
                <a:tab pos="32918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5" dirty="0">
                <a:latin typeface="Cambria Math"/>
                <a:cs typeface="Cambria Math"/>
              </a:rPr>
              <a:t>2xi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5yj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5zk,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60"/>
              </a:spcBef>
              <a:tabLst>
                <a:tab pos="257683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5" dirty="0">
                <a:latin typeface="Cambria Math"/>
                <a:cs typeface="Cambria Math"/>
              </a:rPr>
              <a:t>3x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2x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2x</a:t>
            </a:r>
            <a:r>
              <a:rPr sz="1300" spc="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zk,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5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R="62230" algn="ctr">
              <a:lnSpc>
                <a:spcPct val="100000"/>
              </a:lnSpc>
              <a:spcBef>
                <a:spcPts val="1155"/>
              </a:spcBef>
            </a:pPr>
            <a:r>
              <a:rPr sz="1300" spc="35" dirty="0">
                <a:latin typeface="Cambria Math"/>
                <a:cs typeface="Cambria Math"/>
              </a:rPr>
              <a:t>F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(x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00" dirty="0">
                <a:latin typeface="Cambria Math"/>
                <a:cs typeface="Cambria Math"/>
              </a:rPr>
              <a:t>yƒx</a:t>
            </a:r>
            <a:r>
              <a:rPr sz="1350" spc="300" baseline="24691" dirty="0">
                <a:latin typeface="Cambria Math"/>
                <a:cs typeface="Cambria Math"/>
              </a:rPr>
              <a:t>2</a:t>
            </a:r>
            <a:r>
              <a:rPr sz="1350" spc="225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y</a:t>
            </a:r>
            <a:r>
              <a:rPr sz="1350" spc="150" baseline="24691" dirty="0">
                <a:latin typeface="Cambria Math"/>
                <a:cs typeface="Cambria Math"/>
              </a:rPr>
              <a:t>2</a:t>
            </a:r>
            <a:r>
              <a:rPr sz="1300" spc="100" dirty="0">
                <a:latin typeface="Cambria Math"/>
                <a:cs typeface="Cambria Math"/>
              </a:rPr>
              <a:t>)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i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(y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04" dirty="0">
                <a:latin typeface="Cambria Math"/>
                <a:cs typeface="Cambria Math"/>
              </a:rPr>
              <a:t>xƒx</a:t>
            </a:r>
            <a:r>
              <a:rPr sz="1350" spc="307" baseline="24691" dirty="0">
                <a:latin typeface="Cambria Math"/>
                <a:cs typeface="Cambria Math"/>
              </a:rPr>
              <a:t>2</a:t>
            </a:r>
            <a:r>
              <a:rPr sz="1350" spc="209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y</a:t>
            </a:r>
            <a:r>
              <a:rPr sz="1350" spc="150" baseline="24691" dirty="0">
                <a:latin typeface="Cambria Math"/>
                <a:cs typeface="Cambria Math"/>
              </a:rPr>
              <a:t>2</a:t>
            </a:r>
            <a:r>
              <a:rPr sz="1300" spc="100" dirty="0">
                <a:latin typeface="Cambria Math"/>
                <a:cs typeface="Cambria Math"/>
              </a:rPr>
              <a:t>)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j,</a:t>
            </a:r>
            <a:endParaRPr sz="1300">
              <a:latin typeface="Cambria Math"/>
              <a:cs typeface="Cambria Math"/>
            </a:endParaRPr>
          </a:p>
          <a:p>
            <a:pPr marL="1270" algn="ctr">
              <a:lnSpc>
                <a:spcPct val="100000"/>
              </a:lnSpc>
              <a:spcBef>
                <a:spcPts val="1140"/>
              </a:spcBef>
              <a:tabLst>
                <a:tab pos="1913889" algn="l"/>
                <a:tab pos="2776855" algn="l"/>
              </a:tabLst>
            </a:pP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20" dirty="0">
                <a:latin typeface="Cambria Math"/>
                <a:cs typeface="Cambria Math"/>
              </a:rPr>
              <a:t>1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</a:t>
            </a:r>
            <a:r>
              <a:rPr sz="1300" spc="-1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N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−1,0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МА1.Э1.17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86536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43858" y="1546355"/>
            <a:ext cx="343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4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86758" y="1231802"/>
            <a:ext cx="95631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6x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8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9460" y="1524756"/>
            <a:ext cx="931544" cy="0"/>
          </a:xfrm>
          <a:custGeom>
            <a:avLst/>
            <a:gdLst/>
            <a:ahLst/>
            <a:cxnLst/>
            <a:rect l="l" t="t" r="r" b="b"/>
            <a:pathLst>
              <a:path w="931545">
                <a:moveTo>
                  <a:pt x="0" y="0"/>
                </a:moveTo>
                <a:lnTo>
                  <a:pt x="931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63642" y="1395479"/>
            <a:ext cx="535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−10.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49" y="1791719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48911" y="1826508"/>
            <a:ext cx="641985" cy="0"/>
          </a:xfrm>
          <a:custGeom>
            <a:avLst/>
            <a:gdLst/>
            <a:ahLst/>
            <a:cxnLst/>
            <a:rect l="l" t="t" r="r" b="b"/>
            <a:pathLst>
              <a:path w="641985">
                <a:moveTo>
                  <a:pt x="0" y="0"/>
                </a:moveTo>
                <a:lnTo>
                  <a:pt x="641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69992" y="1826508"/>
            <a:ext cx="641985" cy="0"/>
          </a:xfrm>
          <a:custGeom>
            <a:avLst/>
            <a:gdLst/>
            <a:ahLst/>
            <a:cxnLst/>
            <a:rect l="l" t="t" r="r" b="b"/>
            <a:pathLst>
              <a:path w="641985">
                <a:moveTo>
                  <a:pt x="0" y="0"/>
                </a:moveTo>
                <a:lnTo>
                  <a:pt x="641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25798" y="1794767"/>
            <a:ext cx="3270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5" dirty="0">
                <a:latin typeface="Cambria Math"/>
                <a:cs typeface="Cambria Math"/>
              </a:rPr>
              <a:t>ln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5x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√25x</a:t>
            </a:r>
            <a:r>
              <a:rPr sz="1350" spc="37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1</a:t>
            </a:r>
            <a:r>
              <a:rPr sz="1950" spc="22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5" dirty="0">
                <a:latin typeface="Cambria Math"/>
                <a:cs typeface="Cambria Math"/>
              </a:rPr>
              <a:t>√25x</a:t>
            </a:r>
            <a:r>
              <a:rPr sz="1350" spc="37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5" dirty="0">
                <a:latin typeface="Cambria Math"/>
                <a:cs typeface="Cambria Math"/>
              </a:rPr>
              <a:t>1arctg5x.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8147" y="2162051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89449" y="2296162"/>
            <a:ext cx="3765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363467" y="2291328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>
                <a:moveTo>
                  <a:pt x="0" y="0"/>
                </a:moveTo>
                <a:lnTo>
                  <a:pt x="63246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25797" y="2064515"/>
            <a:ext cx="1033144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70" baseline="-36324" dirty="0">
                <a:latin typeface="Cambria Math"/>
                <a:cs typeface="Cambria Math"/>
              </a:rPr>
              <a:t> </a:t>
            </a:r>
            <a:r>
              <a:rPr sz="900" spc="80" dirty="0">
                <a:latin typeface="Cambria Math"/>
                <a:cs typeface="Cambria Math"/>
              </a:rPr>
              <a:t>2s</a:t>
            </a:r>
            <a:r>
              <a:rPr sz="1125" spc="120" baseline="22222" dirty="0">
                <a:latin typeface="Cambria Math"/>
                <a:cs typeface="Cambria Math"/>
              </a:rPr>
              <a:t>5</a:t>
            </a:r>
            <a:r>
              <a:rPr sz="900" spc="80" dirty="0">
                <a:latin typeface="Cambria Math"/>
                <a:cs typeface="Cambria Math"/>
              </a:rPr>
              <a:t>–8s</a:t>
            </a:r>
            <a:r>
              <a:rPr sz="1125" spc="120" baseline="22222" dirty="0">
                <a:latin typeface="Cambria Math"/>
                <a:cs typeface="Cambria Math"/>
              </a:rPr>
              <a:t>3</a:t>
            </a:r>
            <a:r>
              <a:rPr sz="900" spc="80" dirty="0">
                <a:latin typeface="Cambria Math"/>
                <a:cs typeface="Cambria Math"/>
              </a:rPr>
              <a:t>+3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8144" y="2400710"/>
            <a:ext cx="5983605" cy="148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377190" indent="-281940">
              <a:lnSpc>
                <a:spcPct val="1492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45325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40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 ≤  </a:t>
            </a:r>
            <a:r>
              <a:rPr sz="1300" spc="35" dirty="0">
                <a:latin typeface="Cambria Math"/>
                <a:cs typeface="Cambria Math"/>
              </a:rPr>
              <a:t>x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950" spc="52" baseline="2136" dirty="0">
                <a:latin typeface="Cambria Math"/>
                <a:cs typeface="Cambria Math"/>
              </a:rPr>
              <a:t>⁄</a:t>
            </a:r>
            <a:r>
              <a:rPr sz="1300" spc="35" dirty="0">
                <a:latin typeface="Cambria Math"/>
                <a:cs typeface="Cambria Math"/>
              </a:rPr>
              <a:t>16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≤ 3,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4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2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950" spc="89" baseline="2136" dirty="0">
                <a:latin typeface="Cambria Math"/>
                <a:cs typeface="Cambria Math"/>
              </a:rPr>
              <a:t>⁄</a:t>
            </a:r>
            <a:r>
              <a:rPr sz="1300" spc="60" dirty="0">
                <a:latin typeface="Cambria Math"/>
                <a:cs typeface="Cambria Math"/>
              </a:rPr>
              <a:t>y</a:t>
            </a:r>
            <a:r>
              <a:rPr sz="1350" spc="89" baseline="30864" dirty="0">
                <a:latin typeface="Cambria Math"/>
                <a:cs typeface="Cambria Math"/>
              </a:rPr>
              <a:t>5</a:t>
            </a:r>
            <a:r>
              <a:rPr sz="1300" spc="6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50008" y="421461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835911" y="4182874"/>
            <a:ext cx="7061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9√2x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24759" y="4170682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08376" y="435482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08732" y="4310628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30523" y="435482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96411" y="4310628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53943" y="3995422"/>
            <a:ext cx="16186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52245" algn="l"/>
              </a:tabLst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3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1950" spc="135" baseline="-21367" dirty="0">
                <a:latin typeface="Cambria Math"/>
                <a:cs typeface="Cambria Math"/>
              </a:rPr>
              <a:t>z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253484" y="4310628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96840" y="43106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283710" y="4056382"/>
            <a:ext cx="24758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12620" algn="l"/>
                <a:tab pos="2244725" algn="l"/>
              </a:tabLst>
            </a:pPr>
            <a:r>
              <a:rPr sz="1300" spc="-5" dirty="0">
                <a:latin typeface="Cambria Math"/>
                <a:cs typeface="Cambria Math"/>
              </a:rPr>
              <a:t>4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3</a:t>
            </a:r>
            <a:r>
              <a:rPr sz="1350" baseline="30864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950" spc="892" baseline="-36324" dirty="0">
                <a:latin typeface="Cambria Math"/>
                <a:cs typeface="Cambria Math"/>
              </a:rPr>
              <a:t>J</a:t>
            </a: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655564" y="43106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55564" y="40164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636011" y="4181350"/>
            <a:ext cx="327025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40"/>
              </a:lnSpc>
              <a:spcBef>
                <a:spcPts val="95"/>
              </a:spcBef>
              <a:tabLst>
                <a:tab pos="487045" algn="l"/>
                <a:tab pos="926465" algn="l"/>
                <a:tab pos="1290320" algn="l"/>
                <a:tab pos="1898650" algn="l"/>
                <a:tab pos="2262505" algn="l"/>
                <a:tab pos="3098165" algn="l"/>
              </a:tabLst>
            </a:pPr>
            <a:r>
              <a:rPr sz="1300" spc="-5" dirty="0">
                <a:latin typeface="Cambria Math"/>
                <a:cs typeface="Cambria Math"/>
              </a:rPr>
              <a:t>−	−	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340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34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algn="ctr">
              <a:lnSpc>
                <a:spcPts val="1340"/>
              </a:lnSpc>
              <a:tabLst>
                <a:tab pos="526415" algn="l"/>
                <a:tab pos="1457325" algn="l"/>
                <a:tab pos="2400935" algn="l"/>
                <a:tab pos="2859405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	</a:t>
            </a:r>
            <a:r>
              <a:rPr sz="1950" spc="120" baseline="10683" dirty="0">
                <a:latin typeface="Cambria Math"/>
                <a:cs typeface="Cambria Math"/>
              </a:rPr>
              <a:t>xy</a:t>
            </a:r>
            <a:r>
              <a:rPr sz="1350" spc="120" baseline="40123" dirty="0">
                <a:latin typeface="Cambria Math"/>
                <a:cs typeface="Cambria Math"/>
              </a:rPr>
              <a:t>2	</a:t>
            </a:r>
            <a:r>
              <a:rPr sz="1950" spc="-7" baseline="10683" dirty="0">
                <a:latin typeface="Cambria Math"/>
                <a:cs typeface="Cambria Math"/>
              </a:rPr>
              <a:t>3	2</a:t>
            </a:r>
            <a:endParaRPr sz="1950" baseline="10683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8150" y="4601364"/>
            <a:ext cx="6324600" cy="147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668780">
              <a:lnSpc>
                <a:spcPct val="100000"/>
              </a:lnSpc>
              <a:spcBef>
                <a:spcPts val="755"/>
              </a:spcBef>
              <a:tabLst>
                <a:tab pos="32004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42078" y="6234177"/>
            <a:ext cx="460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1000" algn="l"/>
              </a:tabLst>
            </a:pPr>
            <a:r>
              <a:rPr sz="900" spc="20" dirty="0">
                <a:latin typeface="Cambria Math"/>
                <a:cs typeface="Cambria Math"/>
              </a:rPr>
              <a:t>2	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00446" y="6119877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613148" y="637412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899916" y="6244845"/>
            <a:ext cx="39439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97050" algn="l"/>
                <a:tab pos="254381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90" dirty="0">
                <a:latin typeface="Cambria Math"/>
                <a:cs typeface="Cambria Math"/>
              </a:rPr>
              <a:t>x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90" dirty="0">
                <a:latin typeface="Cambria Math"/>
                <a:cs typeface="Cambria Math"/>
              </a:rPr>
              <a:t>y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j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2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-7" baseline="-38461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5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08152" y="6512459"/>
            <a:ext cx="6260465" cy="610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6575" marR="5080" indent="-524510">
              <a:lnSpc>
                <a:spcPct val="147700"/>
              </a:lnSpc>
              <a:spcBef>
                <a:spcPts val="100"/>
              </a:spcBef>
              <a:tabLst>
                <a:tab pos="281940" algn="l"/>
                <a:tab pos="2040889" algn="l"/>
                <a:tab pos="4413885" algn="l"/>
                <a:tab pos="527621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8.	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85" dirty="0">
                <a:latin typeface="Cambria Math"/>
                <a:cs typeface="Cambria Math"/>
              </a:rPr>
              <a:t>x</a:t>
            </a:r>
            <a:r>
              <a:rPr sz="1350" spc="127" baseline="30864" dirty="0">
                <a:latin typeface="Cambria Math"/>
                <a:cs typeface="Cambria Math"/>
              </a:rPr>
              <a:t>2</a:t>
            </a:r>
            <a:r>
              <a:rPr sz="1300" spc="85" dirty="0">
                <a:latin typeface="Cambria Math"/>
                <a:cs typeface="Cambria Math"/>
              </a:rPr>
              <a:t>yi</a:t>
            </a:r>
            <a:r>
              <a:rPr sz="1300" spc="-1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xy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5" dirty="0">
                <a:latin typeface="Cambria Math"/>
                <a:cs typeface="Cambria Math"/>
              </a:rPr>
              <a:t>4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2,0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0,2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МА1.Э1.18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32255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9578" y="1546355"/>
            <a:ext cx="343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5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2478" y="1231802"/>
            <a:ext cx="95631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15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45179" y="1524756"/>
            <a:ext cx="931544" cy="0"/>
          </a:xfrm>
          <a:custGeom>
            <a:avLst/>
            <a:gdLst/>
            <a:ahLst/>
            <a:cxnLst/>
            <a:rect l="l" t="t" r="r" b="b"/>
            <a:pathLst>
              <a:path w="931545">
                <a:moveTo>
                  <a:pt x="0" y="0"/>
                </a:moveTo>
                <a:lnTo>
                  <a:pt x="931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09362" y="1395479"/>
            <a:ext cx="443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−8.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6130" y="1942595"/>
            <a:ext cx="3784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44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83508" y="1965192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49396" y="1937760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0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68367" y="1841748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8148" y="1810007"/>
            <a:ext cx="42640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104" baseline="49382" dirty="0">
                <a:latin typeface="Cambria Math"/>
                <a:cs typeface="Cambria Math"/>
              </a:rPr>
              <a:t>sarcsins </a:t>
            </a:r>
            <a:r>
              <a:rPr sz="1300" spc="-5" dirty="0">
                <a:latin typeface="Cambria Math"/>
                <a:cs typeface="Cambria Math"/>
              </a:rPr>
              <a:t>+ ln√1 −</a:t>
            </a:r>
            <a:r>
              <a:rPr sz="1300" spc="15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24691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48" y="2212343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22978" y="2346455"/>
            <a:ext cx="3765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2341620"/>
            <a:ext cx="699770" cy="0"/>
          </a:xfrm>
          <a:custGeom>
            <a:avLst/>
            <a:gdLst/>
            <a:ahLst/>
            <a:cxnLst/>
            <a:rect l="l" t="t" r="r" b="b"/>
            <a:pathLst>
              <a:path w="699770">
                <a:moveTo>
                  <a:pt x="0" y="0"/>
                </a:moveTo>
                <a:lnTo>
                  <a:pt x="6995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798" y="2114807"/>
            <a:ext cx="10985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77" baseline="-36324" dirty="0">
                <a:latin typeface="Cambria Math"/>
                <a:cs typeface="Cambria Math"/>
              </a:rPr>
              <a:t> </a:t>
            </a:r>
            <a:r>
              <a:rPr sz="900" spc="95" dirty="0">
                <a:latin typeface="Cambria Math"/>
                <a:cs typeface="Cambria Math"/>
              </a:rPr>
              <a:t>3s</a:t>
            </a:r>
            <a:r>
              <a:rPr sz="1125" spc="142" baseline="22222" dirty="0">
                <a:latin typeface="Cambria Math"/>
                <a:cs typeface="Cambria Math"/>
              </a:rPr>
              <a:t>5</a:t>
            </a:r>
            <a:r>
              <a:rPr sz="900" spc="95" dirty="0">
                <a:latin typeface="Cambria Math"/>
                <a:cs typeface="Cambria Math"/>
              </a:rPr>
              <a:t>–12s</a:t>
            </a:r>
            <a:r>
              <a:rPr sz="1125" spc="142" baseline="22222" dirty="0">
                <a:latin typeface="Cambria Math"/>
                <a:cs typeface="Cambria Math"/>
              </a:rPr>
              <a:t>3</a:t>
            </a:r>
            <a:r>
              <a:rPr sz="900" spc="95" dirty="0">
                <a:latin typeface="Cambria Math"/>
                <a:cs typeface="Cambria Math"/>
              </a:rPr>
              <a:t>–7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145" y="2451001"/>
            <a:ext cx="5983605" cy="1482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377190" indent="-281940">
              <a:lnSpc>
                <a:spcPct val="1485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06463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40" dirty="0">
                <a:latin typeface="Cambria Math"/>
                <a:cs typeface="Cambria Math"/>
              </a:rPr>
              <a:t>D: </a:t>
            </a:r>
            <a:r>
              <a:rPr sz="1300" spc="35" dirty="0">
                <a:latin typeface="Cambria Math"/>
                <a:cs typeface="Cambria Math"/>
              </a:rPr>
              <a:t>x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950" spc="52" baseline="2136" dirty="0">
                <a:latin typeface="Cambria Math"/>
                <a:cs typeface="Cambria Math"/>
              </a:rPr>
              <a:t>⁄</a:t>
            </a:r>
            <a:r>
              <a:rPr sz="1300" spc="35" dirty="0">
                <a:latin typeface="Cambria Math"/>
                <a:cs typeface="Cambria Math"/>
              </a:rPr>
              <a:t>16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105x</a:t>
            </a:r>
            <a:r>
              <a:rPr sz="1350" spc="67" baseline="30864" dirty="0">
                <a:latin typeface="Cambria Math"/>
                <a:cs typeface="Cambria Math"/>
              </a:rPr>
              <a:t>3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9</a:t>
            </a:r>
            <a:r>
              <a:rPr sz="1300" spc="4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446020" y="42359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33319" y="4217926"/>
            <a:ext cx="407034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1625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65" dirty="0">
                <a:latin typeface="Cambria Math"/>
                <a:cs typeface="Cambria Math"/>
              </a:rPr>
              <a:t>y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735580" y="4235952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131568" y="4106674"/>
            <a:ext cx="8724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-7" baseline="42735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42735" dirty="0">
                <a:latin typeface="Cambria Math"/>
                <a:cs typeface="Cambria Math"/>
              </a:rPr>
              <a:t>4</a:t>
            </a:r>
            <a:r>
              <a:rPr sz="1950" spc="7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136392" y="42801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028188" y="4235952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324858" y="4106674"/>
            <a:ext cx="6578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55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09974" y="3981706"/>
            <a:ext cx="11277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35050" algn="l"/>
              </a:tabLst>
            </a:pPr>
            <a:r>
              <a:rPr sz="1300" spc="-5" dirty="0">
                <a:latin typeface="Cambria Math"/>
                <a:cs typeface="Cambria Math"/>
              </a:rPr>
              <a:t>1	</a:t>
            </a: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03037" y="4167634"/>
            <a:ext cx="3613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187" baseline="-17094" dirty="0">
                <a:latin typeface="Cambria Math"/>
                <a:cs typeface="Cambria Math"/>
              </a:rPr>
              <a:t>x</a:t>
            </a:r>
            <a:r>
              <a:rPr sz="900" spc="85" dirty="0">
                <a:latin typeface="Cambria Math"/>
                <a:cs typeface="Cambria Math"/>
              </a:rPr>
              <a:t>3</a:t>
            </a:r>
            <a:r>
              <a:rPr sz="1950" spc="179" baseline="-17094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015740" y="4235952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015486" y="4248406"/>
            <a:ext cx="24790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66315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r>
              <a:rPr sz="1950" spc="52" baseline="2136" dirty="0">
                <a:latin typeface="Cambria Math"/>
                <a:cs typeface="Cambria Math"/>
              </a:rPr>
              <a:t>z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390388" y="42801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282184" y="423595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373370" y="4106674"/>
            <a:ext cx="12376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55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15" dirty="0">
                <a:latin typeface="Cambria Math"/>
                <a:cs typeface="Cambria Math"/>
              </a:rPr>
              <a:t>(1,2,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52" baseline="4273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17164" y="660882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13148" y="660882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08140" y="4412389"/>
            <a:ext cx="6324600" cy="2740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577340">
              <a:lnSpc>
                <a:spcPct val="100000"/>
              </a:lnSpc>
              <a:spcBef>
                <a:spcPts val="745"/>
              </a:spcBef>
              <a:tabLst>
                <a:tab pos="32918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35" dirty="0">
                <a:latin typeface="Cambria Math"/>
                <a:cs typeface="Cambria Math"/>
              </a:rPr>
              <a:t>2xi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-1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2zk,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60"/>
              </a:lnSpc>
              <a:spcBef>
                <a:spcPts val="17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60"/>
              </a:spcBef>
              <a:tabLst>
                <a:tab pos="179197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xyi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yzj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xzk,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4,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R="63500" algn="ctr">
              <a:lnSpc>
                <a:spcPct val="100000"/>
              </a:lnSpc>
              <a:spcBef>
                <a:spcPts val="1140"/>
              </a:spcBef>
            </a:pPr>
            <a:r>
              <a:rPr sz="1300" spc="35" dirty="0">
                <a:latin typeface="Cambria Math"/>
                <a:cs typeface="Cambria Math"/>
              </a:rPr>
              <a:t>F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(x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00" dirty="0">
                <a:latin typeface="Cambria Math"/>
                <a:cs typeface="Cambria Math"/>
              </a:rPr>
              <a:t>yƒx</a:t>
            </a:r>
            <a:r>
              <a:rPr sz="1350" spc="300" baseline="24691" dirty="0">
                <a:latin typeface="Cambria Math"/>
                <a:cs typeface="Cambria Math"/>
              </a:rPr>
              <a:t>2</a:t>
            </a:r>
            <a:r>
              <a:rPr sz="1350" spc="209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y</a:t>
            </a:r>
            <a:r>
              <a:rPr sz="1350" spc="150" baseline="24691" dirty="0">
                <a:latin typeface="Cambria Math"/>
                <a:cs typeface="Cambria Math"/>
              </a:rPr>
              <a:t>2</a:t>
            </a:r>
            <a:r>
              <a:rPr sz="1300" spc="100" dirty="0">
                <a:latin typeface="Cambria Math"/>
                <a:cs typeface="Cambria Math"/>
              </a:rPr>
              <a:t>)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i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(y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35" dirty="0">
                <a:latin typeface="Cambria Math"/>
                <a:cs typeface="Cambria Math"/>
              </a:rPr>
              <a:t>ƒx</a:t>
            </a:r>
            <a:r>
              <a:rPr sz="1350" spc="352" baseline="24691" dirty="0">
                <a:latin typeface="Cambria Math"/>
                <a:cs typeface="Cambria Math"/>
              </a:rPr>
              <a:t>2</a:t>
            </a:r>
            <a:r>
              <a:rPr sz="1350" spc="225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y</a:t>
            </a:r>
            <a:r>
              <a:rPr sz="1350" spc="150" baseline="24691" dirty="0">
                <a:latin typeface="Cambria Math"/>
                <a:cs typeface="Cambria Math"/>
              </a:rPr>
              <a:t>2</a:t>
            </a:r>
            <a:r>
              <a:rPr sz="1300" spc="100" dirty="0">
                <a:latin typeface="Cambria Math"/>
                <a:cs typeface="Cambria Math"/>
              </a:rPr>
              <a:t>)</a:t>
            </a:r>
            <a:r>
              <a:rPr sz="1300" spc="-7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j,</a:t>
            </a:r>
            <a:endParaRPr sz="1300">
              <a:latin typeface="Cambria Math"/>
              <a:cs typeface="Cambria Math"/>
            </a:endParaRPr>
          </a:p>
          <a:p>
            <a:pPr marL="3175" algn="ctr">
              <a:lnSpc>
                <a:spcPct val="100000"/>
              </a:lnSpc>
              <a:spcBef>
                <a:spcPts val="1140"/>
              </a:spcBef>
              <a:tabLst>
                <a:tab pos="2466975" algn="l"/>
                <a:tab pos="3328035" algn="l"/>
              </a:tabLst>
            </a:pPr>
            <a:r>
              <a:rPr sz="1300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16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x  </a:t>
            </a:r>
            <a:r>
              <a:rPr sz="1300" spc="-5" dirty="0">
                <a:latin typeface="Cambria Math"/>
                <a:cs typeface="Cambria Math"/>
              </a:rPr>
              <a:t>≥ 0,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4,0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0,4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МА1.Э1.19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7571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56050" y="1546355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8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16654" y="1231802"/>
            <a:ext cx="122936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3x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40x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128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8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29356" y="1524756"/>
            <a:ext cx="1203960" cy="0"/>
          </a:xfrm>
          <a:custGeom>
            <a:avLst/>
            <a:gdLst/>
            <a:ahLst/>
            <a:cxnLst/>
            <a:rect l="l" t="t" r="r" b="b"/>
            <a:pathLst>
              <a:path w="1203960">
                <a:moveTo>
                  <a:pt x="0" y="0"/>
                </a:moveTo>
                <a:lnTo>
                  <a:pt x="120396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466334" y="1395479"/>
            <a:ext cx="3200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8.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31866" y="1957835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36364" y="1953000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55464" y="1856988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08154" y="1825247"/>
            <a:ext cx="46526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50" spc="37" baseline="30864" dirty="0">
                <a:latin typeface="Cambria Math"/>
                <a:cs typeface="Cambria Math"/>
              </a:rPr>
              <a:t>3</a:t>
            </a:r>
            <a:r>
              <a:rPr sz="1300" spc="25" dirty="0">
                <a:latin typeface="Cambria Math"/>
                <a:cs typeface="Cambria Math"/>
              </a:rPr>
              <a:t>arcsinx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89" baseline="49382" dirty="0">
                <a:latin typeface="Cambria Math"/>
                <a:cs typeface="Cambria Math"/>
              </a:rPr>
              <a:t>s</a:t>
            </a:r>
            <a:r>
              <a:rPr sz="1125" spc="89" baseline="81481" dirty="0">
                <a:latin typeface="Cambria Math"/>
                <a:cs typeface="Cambria Math"/>
              </a:rPr>
              <a:t>2</a:t>
            </a:r>
            <a:r>
              <a:rPr sz="1350" spc="89" baseline="49382" dirty="0">
                <a:latin typeface="Cambria Math"/>
                <a:cs typeface="Cambria Math"/>
              </a:rPr>
              <a:t>+2 </a:t>
            </a:r>
            <a:r>
              <a:rPr sz="1300" spc="-5" dirty="0">
                <a:latin typeface="Cambria Math"/>
                <a:cs typeface="Cambria Math"/>
              </a:rPr>
              <a:t>√1 −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97071" y="2361695"/>
            <a:ext cx="3765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3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63467" y="2356860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804" y="2130047"/>
            <a:ext cx="10471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84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–s</a:t>
            </a:r>
            <a:r>
              <a:rPr sz="1125" spc="112" baseline="22222" dirty="0">
                <a:latin typeface="Cambria Math"/>
                <a:cs typeface="Cambria Math"/>
              </a:rPr>
              <a:t>5</a:t>
            </a:r>
            <a:r>
              <a:rPr sz="900" spc="75" dirty="0">
                <a:latin typeface="Cambria Math"/>
                <a:cs typeface="Cambria Math"/>
              </a:rPr>
              <a:t>+9s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+4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680716" y="2911596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5">
                <a:moveTo>
                  <a:pt x="0" y="0"/>
                </a:moveTo>
                <a:lnTo>
                  <a:pt x="1844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48455" y="2911596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5">
                <a:moveTo>
                  <a:pt x="0" y="0"/>
                </a:moveTo>
                <a:lnTo>
                  <a:pt x="1844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08152" y="2227583"/>
            <a:ext cx="5661660" cy="875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spcBef>
                <a:spcPts val="105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371600">
              <a:lnSpc>
                <a:spcPct val="100000"/>
              </a:lnSpc>
              <a:spcBef>
                <a:spcPts val="960"/>
              </a:spcBef>
              <a:tabLst>
                <a:tab pos="2520950" algn="l"/>
                <a:tab pos="3488690" algn="l"/>
                <a:tab pos="4241165" algn="l"/>
              </a:tabLst>
            </a:pP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16√2x,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√2x,	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0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146" y="3074317"/>
            <a:ext cx="5983605" cy="89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159508" y="4293864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9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86684" y="419785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04590" y="4153918"/>
            <a:ext cx="7410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1670" algn="l"/>
              </a:tabLst>
            </a:pPr>
            <a:r>
              <a:rPr sz="900" spc="20" dirty="0">
                <a:latin typeface="Cambria Math"/>
                <a:cs typeface="Cambria Math"/>
              </a:rPr>
              <a:t>3	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46809" y="3978659"/>
            <a:ext cx="21888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13585" algn="l"/>
              </a:tabLst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3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14036" y="4028950"/>
            <a:ext cx="142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17848" y="429386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845057" y="4166110"/>
            <a:ext cx="26028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58339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  </a:t>
            </a:r>
            <a:r>
              <a:rPr sz="1950" spc="-7" baseline="-36324" dirty="0">
                <a:latin typeface="Cambria Math"/>
                <a:cs typeface="Cambria Math"/>
              </a:rPr>
              <a:t>2</a:t>
            </a:r>
            <a:r>
              <a:rPr sz="1950" spc="412" baseline="-3632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6y  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180" dirty="0">
                <a:latin typeface="Cambria Math"/>
                <a:cs typeface="Cambria Math"/>
              </a:rPr>
              <a:t> </a:t>
            </a:r>
            <a:r>
              <a:rPr sz="1300" spc="5" dirty="0">
                <a:latin typeface="Cambria Math"/>
                <a:cs typeface="Cambria Math"/>
              </a:rPr>
              <a:t>3√6z 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97" baseline="-36324" dirty="0">
                <a:latin typeface="Cambria Math"/>
                <a:cs typeface="Cambria Math"/>
              </a:rPr>
              <a:t>yz</a:t>
            </a:r>
            <a:r>
              <a:rPr sz="1350" spc="97" baseline="-27777" dirty="0">
                <a:latin typeface="Cambria Math"/>
                <a:cs typeface="Cambria Math"/>
              </a:rPr>
              <a:t>2</a:t>
            </a:r>
            <a:r>
              <a:rPr sz="1350" spc="247" baseline="-27777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88864" y="43380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80660" y="429386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321298" y="4039618"/>
            <a:ext cx="4051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0355" algn="l"/>
              </a:tabLst>
            </a:pPr>
            <a:r>
              <a:rPr sz="1300" spc="-5" dirty="0">
                <a:latin typeface="Cambria Math"/>
                <a:cs typeface="Cambria Math"/>
              </a:rPr>
              <a:t>1	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676900" y="43380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68696" y="429386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752833" y="4166110"/>
            <a:ext cx="1144270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30"/>
              </a:lnSpc>
              <a:spcBef>
                <a:spcPts val="95"/>
              </a:spcBef>
              <a:tabLst>
                <a:tab pos="754380" algn="l"/>
                <a:tab pos="1015365" algn="l"/>
              </a:tabLst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95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300" spc="5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10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527685">
              <a:lnSpc>
                <a:spcPts val="133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135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8145" y="4470301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623060">
              <a:lnSpc>
                <a:spcPct val="100000"/>
              </a:lnSpc>
              <a:spcBef>
                <a:spcPts val="755"/>
              </a:spcBef>
              <a:tabLst>
                <a:tab pos="3246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2zk,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146175">
              <a:lnSpc>
                <a:spcPct val="100000"/>
              </a:lnSpc>
              <a:spcBef>
                <a:spcPts val="550"/>
              </a:spcBef>
              <a:tabLst>
                <a:tab pos="293687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xyi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yzj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zxk,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50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 0.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101850" algn="l"/>
                <a:tab pos="4168140" algn="l"/>
                <a:tab pos="503110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90" dirty="0">
                <a:latin typeface="Cambria Math"/>
                <a:cs typeface="Cambria Math"/>
              </a:rPr>
              <a:t>y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i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9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x,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3,0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0,3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5798" y="1180595"/>
            <a:ext cx="2794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-5" dirty="0">
                <a:latin typeface="Times New Roman"/>
                <a:cs typeface="Times New Roman"/>
              </a:rPr>
              <a:t>∞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79876" y="1158996"/>
            <a:ext cx="1137285" cy="0"/>
          </a:xfrm>
          <a:custGeom>
            <a:avLst/>
            <a:gdLst/>
            <a:ahLst/>
            <a:cxnLst/>
            <a:rect l="l" t="t" r="r" b="b"/>
            <a:pathLst>
              <a:path w="1137285">
                <a:moveTo>
                  <a:pt x="0" y="0"/>
                </a:moveTo>
                <a:lnTo>
                  <a:pt x="11369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22849" y="1163832"/>
            <a:ext cx="10826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02665" algn="l"/>
              </a:tabLst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1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13376" y="1158996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37986" y="932183"/>
            <a:ext cx="20739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 </a:t>
            </a:r>
            <a:r>
              <a:rPr sz="1950" spc="22" baseline="-32051" dirty="0">
                <a:latin typeface="Cambria Math"/>
                <a:cs typeface="Cambria Math"/>
              </a:rPr>
              <a:t>[</a:t>
            </a:r>
            <a:r>
              <a:rPr sz="900" spc="15" dirty="0">
                <a:latin typeface="Cambria Math"/>
                <a:cs typeface="Cambria Math"/>
              </a:rPr>
              <a:t>1+3+5+7+...+</a:t>
            </a:r>
            <a:r>
              <a:rPr sz="1350" spc="22" baseline="3086" dirty="0">
                <a:latin typeface="Cambria Math"/>
                <a:cs typeface="Cambria Math"/>
              </a:rPr>
              <a:t>(</a:t>
            </a:r>
            <a:r>
              <a:rPr sz="900" spc="15" dirty="0">
                <a:latin typeface="Cambria Math"/>
                <a:cs typeface="Cambria Math"/>
              </a:rPr>
              <a:t>2n–1</a:t>
            </a:r>
            <a:r>
              <a:rPr sz="1350" spc="22" baseline="3086" dirty="0">
                <a:latin typeface="Cambria Math"/>
                <a:cs typeface="Cambria Math"/>
              </a:rPr>
              <a:t>) </a:t>
            </a:r>
            <a:r>
              <a:rPr sz="1950" spc="-7" baseline="-32051" dirty="0">
                <a:latin typeface="Cambria Math"/>
                <a:cs typeface="Cambria Math"/>
              </a:rPr>
              <a:t>−</a:t>
            </a:r>
            <a:r>
              <a:rPr sz="1950" spc="-157" baseline="-32051" dirty="0">
                <a:latin typeface="Cambria Math"/>
                <a:cs typeface="Cambria Math"/>
              </a:rPr>
              <a:t> </a:t>
            </a:r>
            <a:r>
              <a:rPr sz="900" spc="20" dirty="0">
                <a:latin typeface="Cambria Math"/>
                <a:cs typeface="Cambria Math"/>
              </a:rPr>
              <a:t>2n+1</a:t>
            </a:r>
            <a:r>
              <a:rPr sz="1950" spc="30" baseline="-32051" dirty="0">
                <a:latin typeface="Cambria Math"/>
                <a:cs typeface="Cambria Math"/>
              </a:rPr>
              <a:t>].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49396" y="155066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5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70020" y="1456176"/>
            <a:ext cx="748665" cy="0"/>
          </a:xfrm>
          <a:custGeom>
            <a:avLst/>
            <a:gdLst/>
            <a:ahLst/>
            <a:cxnLst/>
            <a:rect l="l" t="t" r="r" b="b"/>
            <a:pathLst>
              <a:path w="748664">
                <a:moveTo>
                  <a:pt x="0" y="0"/>
                </a:moveTo>
                <a:lnTo>
                  <a:pt x="7482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14900" y="1545330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65064" y="155066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5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689101" y="1060341"/>
          <a:ext cx="2306954" cy="9747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525269"/>
              </a:tblGrid>
              <a:tr h="286970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623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8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636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6360" marB="0"/>
                </a:tc>
              </a:tr>
              <a:tr h="291542">
                <a:tc>
                  <a:txBody>
                    <a:bodyPr/>
                    <a:lstStyle/>
                    <a:p>
                      <a:pPr marL="31750">
                        <a:lnSpc>
                          <a:spcPts val="1480"/>
                        </a:lnSpc>
                        <a:spcBef>
                          <a:spcPts val="715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0805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80"/>
                        </a:lnSpc>
                        <a:spcBef>
                          <a:spcPts val="71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интеграл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0805" marB="0"/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3363467" y="1951476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8146" y="1424435"/>
            <a:ext cx="5610860" cy="956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29840">
              <a:lnSpc>
                <a:spcPts val="13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150" baseline="49382" dirty="0">
                <a:latin typeface="Cambria Math"/>
                <a:cs typeface="Cambria Math"/>
              </a:rPr>
              <a:t>2s–1 </a:t>
            </a:r>
            <a:r>
              <a:rPr sz="1300" spc="-5" dirty="0">
                <a:latin typeface="Cambria Math"/>
                <a:cs typeface="Cambria Math"/>
              </a:rPr>
              <a:t>√2 +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-7" baseline="49382" dirty="0">
                <a:latin typeface="Cambria Math"/>
                <a:cs typeface="Cambria Math"/>
              </a:rPr>
              <a:t>9 </a:t>
            </a:r>
            <a:r>
              <a:rPr sz="1300" spc="-10" dirty="0">
                <a:latin typeface="Cambria Math"/>
                <a:cs typeface="Cambria Math"/>
              </a:rPr>
              <a:t>arcsin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50" spc="120" baseline="49382" dirty="0">
                <a:latin typeface="Cambria Math"/>
                <a:cs typeface="Cambria Math"/>
              </a:rPr>
              <a:t>2s–1</a:t>
            </a:r>
            <a:r>
              <a:rPr sz="1300" spc="8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950845">
              <a:lnSpc>
                <a:spcPts val="819"/>
              </a:lnSpc>
              <a:tabLst>
                <a:tab pos="4206240" algn="l"/>
                <a:tab pos="4866005" algn="l"/>
              </a:tabLst>
            </a:pPr>
            <a:r>
              <a:rPr sz="900" spc="20" dirty="0">
                <a:latin typeface="Cambria Math"/>
                <a:cs typeface="Cambria Math"/>
              </a:rPr>
              <a:t>4	8	3</a:t>
            </a:r>
            <a:endParaRPr sz="900">
              <a:latin typeface="Cambria Math"/>
              <a:cs typeface="Cambria Math"/>
            </a:endParaRPr>
          </a:p>
          <a:p>
            <a:pPr marL="2687320" marR="2348230" indent="-157480">
              <a:lnSpc>
                <a:spcPts val="1430"/>
              </a:lnSpc>
              <a:spcBef>
                <a:spcPts val="40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84" baseline="-36324" dirty="0">
                <a:latin typeface="Cambria Math"/>
                <a:cs typeface="Cambria Math"/>
              </a:rPr>
              <a:t> </a:t>
            </a:r>
            <a:r>
              <a:rPr sz="900" spc="55" dirty="0">
                <a:latin typeface="Cambria Math"/>
                <a:cs typeface="Cambria Math"/>
              </a:rPr>
              <a:t>3s</a:t>
            </a:r>
            <a:r>
              <a:rPr sz="1125" spc="82" baseline="22222" dirty="0">
                <a:latin typeface="Cambria Math"/>
                <a:cs typeface="Cambria Math"/>
              </a:rPr>
              <a:t>3</a:t>
            </a:r>
            <a:r>
              <a:rPr sz="900" spc="55" dirty="0">
                <a:latin typeface="Cambria Math"/>
                <a:cs typeface="Cambria Math"/>
              </a:rPr>
              <a:t>+1 </a:t>
            </a:r>
            <a:r>
              <a:rPr sz="1950" spc="60" baseline="-32051" dirty="0">
                <a:latin typeface="Cambria Math"/>
                <a:cs typeface="Cambria Math"/>
              </a:rPr>
              <a:t>dx.  </a:t>
            </a:r>
            <a:r>
              <a:rPr sz="900" spc="120" dirty="0">
                <a:latin typeface="Cambria Math"/>
                <a:cs typeface="Cambria Math"/>
              </a:rPr>
              <a:t>s</a:t>
            </a:r>
            <a:r>
              <a:rPr sz="1125" spc="179" baseline="22222" dirty="0">
                <a:latin typeface="Cambria Math"/>
                <a:cs typeface="Cambria Math"/>
              </a:rPr>
              <a:t>2</a:t>
            </a:r>
            <a:r>
              <a:rPr sz="900" spc="120" dirty="0">
                <a:latin typeface="Cambria Math"/>
                <a:cs typeface="Cambria Math"/>
              </a:rPr>
              <a:t>–1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4.	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97327" y="2492759"/>
            <a:ext cx="744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65785" algn="l"/>
              </a:tabLst>
            </a:pPr>
            <a:r>
              <a:rPr sz="900" spc="75" dirty="0">
                <a:latin typeface="Cambria Math"/>
                <a:cs typeface="Cambria Math"/>
              </a:rPr>
              <a:t>2</a:t>
            </a:r>
            <a:r>
              <a:rPr sz="1950" spc="-7" baseline="-17094" dirty="0">
                <a:latin typeface="Cambria Math"/>
                <a:cs typeface="Cambria Math"/>
              </a:rPr>
              <a:t>⁄</a:t>
            </a:r>
            <a:r>
              <a:rPr sz="1950" baseline="-17094" dirty="0">
                <a:latin typeface="Cambria Math"/>
                <a:cs typeface="Cambria Math"/>
              </a:rPr>
              <a:t>	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-7" baseline="-17094" dirty="0">
                <a:latin typeface="Cambria Math"/>
                <a:cs typeface="Cambria Math"/>
              </a:rPr>
              <a:t>⁄</a:t>
            </a:r>
            <a:endParaRPr sz="1950" baseline="-17094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12637" y="2428751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25340" y="26829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904494" y="2553718"/>
            <a:ext cx="39331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69620" algn="l"/>
                <a:tab pos="1324610" algn="l"/>
                <a:tab pos="3296285" algn="l"/>
              </a:tabLst>
            </a:pP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9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4 ≤ 2,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≥ 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950" spc="-104" baseline="-38461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x.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47" y="2825905"/>
            <a:ext cx="5983605" cy="89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555748" y="38519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56104" y="406831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51988" y="38519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442462" y="4050286"/>
            <a:ext cx="6038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9</a:t>
            </a:r>
            <a:r>
              <a:rPr sz="1300" spc="65" dirty="0">
                <a:latin typeface="Cambria Math"/>
                <a:cs typeface="Cambria Math"/>
              </a:rPr>
              <a:t>y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43784" y="40683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890778" y="3939034"/>
            <a:ext cx="13252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− </a:t>
            </a:r>
            <a:r>
              <a:rPr sz="1950" spc="-7" baseline="42735" dirty="0">
                <a:latin typeface="Cambria Math"/>
                <a:cs typeface="Cambria Math"/>
              </a:rPr>
              <a:t>4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</a:t>
            </a:r>
            <a:r>
              <a:rPr sz="1950" spc="-157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348228" y="41125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227322" y="4080766"/>
            <a:ext cx="3048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r>
              <a:rPr sz="1950" spc="52" baseline="2136" dirty="0">
                <a:latin typeface="Cambria Math"/>
                <a:cs typeface="Cambria Math"/>
              </a:rPr>
              <a:t>z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40024" y="4068312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43144" y="40683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632704" y="41125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24500" y="40683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321810" y="3939034"/>
            <a:ext cx="252984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591185" algn="l"/>
                <a:tab pos="1615440" algn="l"/>
              </a:tabLst>
            </a:pPr>
            <a:r>
              <a:rPr sz="1950" spc="-7" baseline="42735" dirty="0">
                <a:latin typeface="Cambria Math"/>
                <a:cs typeface="Cambria Math"/>
              </a:rPr>
              <a:t>1  </a:t>
            </a:r>
            <a:r>
              <a:rPr sz="1950" spc="202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yz,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30" dirty="0">
                <a:latin typeface="Cambria Math"/>
                <a:cs typeface="Cambria Math"/>
              </a:rPr>
              <a:t>(2,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-142" baseline="4273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R="119380" algn="r">
              <a:lnSpc>
                <a:spcPts val="1340"/>
              </a:lnSpc>
            </a:pPr>
            <a:r>
              <a:rPr sz="1950" spc="-7" baseline="10683" dirty="0">
                <a:latin typeface="Cambria Math"/>
                <a:cs typeface="Cambria Math"/>
              </a:rPr>
              <a:t>3</a:t>
            </a:r>
            <a:r>
              <a:rPr sz="1950" spc="67" baseline="10683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037588" y="5844534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08145" y="4247797"/>
            <a:ext cx="6324600" cy="2085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349250">
              <a:lnSpc>
                <a:spcPct val="100000"/>
              </a:lnSpc>
              <a:spcBef>
                <a:spcPts val="755"/>
              </a:spcBef>
              <a:tabLst>
                <a:tab pos="3408045" algn="l"/>
                <a:tab pos="537527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350" spc="345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2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790"/>
              </a:spcBef>
              <a:tabLst>
                <a:tab pos="2774950" algn="l"/>
              </a:tabLst>
            </a:pPr>
            <a:r>
              <a:rPr sz="1950" spc="112" baseline="4273" dirty="0">
                <a:latin typeface="Cambria Math"/>
                <a:cs typeface="Cambria Math"/>
              </a:rPr>
              <a:t>a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37" baseline="4273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√</a:t>
            </a:r>
            <a:r>
              <a:rPr sz="1950" spc="37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97" baseline="4273" dirty="0">
                <a:latin typeface="Cambria Math"/>
                <a:cs typeface="Cambria Math"/>
              </a:rPr>
              <a:t>y)i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52" baseline="4273" dirty="0">
                <a:latin typeface="Cambria Math"/>
                <a:cs typeface="Cambria Math"/>
              </a:rPr>
              <a:t>3xj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5" baseline="6410" dirty="0">
                <a:latin typeface="Cambria Math"/>
                <a:cs typeface="Cambria Math"/>
              </a:rPr>
              <a:t>(</a:t>
            </a:r>
            <a:r>
              <a:rPr sz="1950" spc="15" baseline="4273" dirty="0">
                <a:latin typeface="Cambria Math"/>
                <a:cs typeface="Cambria Math"/>
              </a:rPr>
              <a:t>3z</a:t>
            </a:r>
            <a:r>
              <a:rPr sz="1950" spc="8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60" baseline="4273" dirty="0">
                <a:latin typeface="Cambria Math"/>
                <a:cs typeface="Cambria Math"/>
              </a:rPr>
              <a:t>5x</a:t>
            </a:r>
            <a:r>
              <a:rPr sz="1950" spc="60" baseline="6410" dirty="0">
                <a:latin typeface="Cambria Math"/>
                <a:cs typeface="Cambria Math"/>
              </a:rPr>
              <a:t>)</a:t>
            </a:r>
            <a:r>
              <a:rPr sz="1950" spc="60" baseline="4273" dirty="0">
                <a:latin typeface="Cambria Math"/>
                <a:cs typeface="Cambria Math"/>
              </a:rPr>
              <a:t>k,	</a:t>
            </a:r>
            <a:r>
              <a:rPr sz="1950" spc="37" baseline="4273" dirty="0">
                <a:latin typeface="Cambria Math"/>
                <a:cs typeface="Cambria Math"/>
              </a:rPr>
              <a:t>S: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52" baseline="4273" dirty="0">
                <a:latin typeface="Cambria Math"/>
                <a:cs typeface="Cambria Math"/>
              </a:rPr>
              <a:t>8</a:t>
            </a:r>
            <a:r>
              <a:rPr sz="1950" spc="52" baseline="6410" dirty="0">
                <a:latin typeface="Cambria Math"/>
                <a:cs typeface="Cambria Math"/>
              </a:rPr>
              <a:t>(</a:t>
            </a:r>
            <a:r>
              <a:rPr sz="1950" spc="52" baseline="4273" dirty="0">
                <a:latin typeface="Cambria Math"/>
                <a:cs typeface="Cambria Math"/>
              </a:rPr>
              <a:t>x</a:t>
            </a:r>
            <a:r>
              <a:rPr sz="1350" spc="52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75" baseline="4273" dirty="0">
                <a:latin typeface="Cambria Math"/>
                <a:cs typeface="Cambria Math"/>
              </a:rPr>
              <a:t>y</a:t>
            </a:r>
            <a:r>
              <a:rPr sz="1350" spc="75" baseline="33950" dirty="0">
                <a:latin typeface="Cambria Math"/>
                <a:cs typeface="Cambria Math"/>
              </a:rPr>
              <a:t>2</a:t>
            </a:r>
            <a:r>
              <a:rPr sz="1950" spc="75" baseline="6410" dirty="0">
                <a:latin typeface="Cambria Math"/>
                <a:cs typeface="Cambria Math"/>
              </a:rPr>
              <a:t>)</a:t>
            </a:r>
            <a:r>
              <a:rPr sz="1950" spc="75" baseline="4273" dirty="0">
                <a:latin typeface="Cambria Math"/>
                <a:cs typeface="Cambria Math"/>
              </a:rPr>
              <a:t>,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-15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2.</a:t>
            </a:r>
            <a:endParaRPr sz="1950" baseline="4273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4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j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527304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МА1.Э1.20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Пользуясь определением предела, показать (и найти </a:t>
            </a:r>
            <a:r>
              <a:rPr sz="1300" spc="-5" dirty="0">
                <a:latin typeface="Cambria Math"/>
                <a:cs typeface="Cambria Math"/>
              </a:rPr>
              <a:t>δ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ε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Times New Roman"/>
                <a:cs typeface="Times New Roman"/>
              </a:rPr>
              <a:t>),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что: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40817" y="1395479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8138" y="1546355"/>
            <a:ext cx="343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6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41038" y="1231802"/>
            <a:ext cx="1047750" cy="4978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300" spc="45" dirty="0">
                <a:latin typeface="Cambria Math"/>
                <a:cs typeface="Cambria Math"/>
              </a:rPr>
              <a:t>3x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17x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-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53740" y="1524756"/>
            <a:ext cx="1022985" cy="0"/>
          </a:xfrm>
          <a:custGeom>
            <a:avLst/>
            <a:gdLst/>
            <a:ahLst/>
            <a:cxnLst/>
            <a:rect l="l" t="t" r="r" b="b"/>
            <a:pathLst>
              <a:path w="1022985">
                <a:moveTo>
                  <a:pt x="0" y="0"/>
                </a:moveTo>
                <a:lnTo>
                  <a:pt x="1022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09362" y="1395479"/>
            <a:ext cx="535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−19.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57472" y="1879848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62144" y="1820412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018022" y="1979171"/>
            <a:ext cx="933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87468" y="1974336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8149" y="1848107"/>
            <a:ext cx="45840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ln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√x</a:t>
            </a:r>
            <a:r>
              <a:rPr sz="1350" spc="67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1</a:t>
            </a:r>
            <a:r>
              <a:rPr sz="1950" spc="22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50" spc="60" baseline="49382" dirty="0">
                <a:latin typeface="Cambria Math"/>
                <a:cs typeface="Cambria Math"/>
              </a:rPr>
              <a:t>√1+s</a:t>
            </a:r>
            <a:r>
              <a:rPr sz="1125" spc="60" baseline="77777" dirty="0">
                <a:latin typeface="Cambria Math"/>
                <a:cs typeface="Cambria Math"/>
              </a:rPr>
              <a:t>2</a:t>
            </a:r>
            <a:r>
              <a:rPr sz="1300" spc="4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53" y="2247395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32122" y="2381507"/>
            <a:ext cx="3752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89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5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2376672"/>
            <a:ext cx="716280" cy="0"/>
          </a:xfrm>
          <a:custGeom>
            <a:avLst/>
            <a:gdLst/>
            <a:ahLst/>
            <a:cxnLst/>
            <a:rect l="l" t="t" r="r" b="b"/>
            <a:pathLst>
              <a:path w="716279">
                <a:moveTo>
                  <a:pt x="0" y="0"/>
                </a:moveTo>
                <a:lnTo>
                  <a:pt x="7162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803" y="2149859"/>
            <a:ext cx="1115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54" baseline="-36324" dirty="0">
                <a:latin typeface="Cambria Math"/>
                <a:cs typeface="Cambria Math"/>
              </a:rPr>
              <a:t> </a:t>
            </a:r>
            <a:r>
              <a:rPr sz="900" spc="70" dirty="0">
                <a:latin typeface="Cambria Math"/>
                <a:cs typeface="Cambria Math"/>
              </a:rPr>
              <a:t>–s</a:t>
            </a:r>
            <a:r>
              <a:rPr sz="1125" spc="104" baseline="22222" dirty="0">
                <a:latin typeface="Cambria Math"/>
                <a:cs typeface="Cambria Math"/>
              </a:rPr>
              <a:t>5</a:t>
            </a:r>
            <a:r>
              <a:rPr sz="900" spc="70" dirty="0">
                <a:latin typeface="Cambria Math"/>
                <a:cs typeface="Cambria Math"/>
              </a:rPr>
              <a:t>+25s</a:t>
            </a:r>
            <a:r>
              <a:rPr sz="1125" spc="104" baseline="22222" dirty="0">
                <a:latin typeface="Cambria Math"/>
                <a:cs typeface="Cambria Math"/>
              </a:rPr>
              <a:t>3</a:t>
            </a:r>
            <a:r>
              <a:rPr sz="900" spc="70" dirty="0">
                <a:latin typeface="Cambria Math"/>
                <a:cs typeface="Cambria Math"/>
              </a:rPr>
              <a:t>+1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98748" y="2931408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08860" y="43091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85134" y="4265170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75788" y="44493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67584" y="440511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08148" y="2579627"/>
            <a:ext cx="5983605" cy="1733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516380">
              <a:lnSpc>
                <a:spcPct val="100000"/>
              </a:lnSpc>
              <a:spcBef>
                <a:spcPts val="960"/>
              </a:spcBef>
              <a:tabLst>
                <a:tab pos="2571115" algn="l"/>
                <a:tab pos="3447415" algn="l"/>
                <a:tab pos="4386580" algn="l"/>
              </a:tabLst>
            </a:pPr>
            <a:r>
              <a:rPr sz="1950" spc="89" baseline="4273" dirty="0">
                <a:latin typeface="Cambria Math"/>
                <a:cs typeface="Cambria Math"/>
              </a:rPr>
              <a:t>x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97" baseline="4273" dirty="0">
                <a:latin typeface="Cambria Math"/>
                <a:cs typeface="Cambria Math"/>
              </a:rPr>
              <a:t>y</a:t>
            </a:r>
            <a:r>
              <a:rPr sz="1950" spc="12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2,	</a:t>
            </a:r>
            <a:r>
              <a:rPr sz="1950" spc="97" baseline="4273" dirty="0">
                <a:latin typeface="Cambria Math"/>
                <a:cs typeface="Cambria Math"/>
              </a:rPr>
              <a:t>y</a:t>
            </a:r>
            <a:r>
              <a:rPr sz="1950" spc="165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√</a:t>
            </a:r>
            <a:r>
              <a:rPr sz="1950" spc="44" baseline="4273" dirty="0">
                <a:latin typeface="Cambria Math"/>
                <a:cs typeface="Cambria Math"/>
              </a:rPr>
              <a:t>x,	</a:t>
            </a:r>
            <a:r>
              <a:rPr sz="1950" spc="52" baseline="4273" dirty="0">
                <a:latin typeface="Cambria Math"/>
                <a:cs typeface="Cambria Math"/>
              </a:rPr>
              <a:t>z</a:t>
            </a:r>
            <a:r>
              <a:rPr sz="1950" spc="15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22" baseline="4273" dirty="0">
                <a:latin typeface="Cambria Math"/>
                <a:cs typeface="Cambria Math"/>
              </a:rPr>
              <a:t>12y,	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20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0.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0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R="111125" algn="ctr">
              <a:lnSpc>
                <a:spcPct val="100000"/>
              </a:lnSpc>
              <a:spcBef>
                <a:spcPts val="1055"/>
              </a:spcBef>
              <a:tabLst>
                <a:tab pos="581660" algn="l"/>
                <a:tab pos="1564640" algn="l"/>
              </a:tabLst>
            </a:pPr>
            <a:r>
              <a:rPr sz="1950" spc="104" baseline="-21367" dirty="0">
                <a:latin typeface="Cambria Math"/>
                <a:cs typeface="Cambria Math"/>
              </a:rPr>
              <a:t>y</a:t>
            </a:r>
            <a:r>
              <a:rPr sz="900" spc="70" dirty="0">
                <a:latin typeface="Cambria Math"/>
                <a:cs typeface="Cambria Math"/>
              </a:rPr>
              <a:t>2	</a:t>
            </a:r>
            <a:r>
              <a:rPr sz="900" u="sng" spc="7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350" spc="30" baseline="-61728" dirty="0">
                <a:latin typeface="Cambria Math"/>
                <a:cs typeface="Cambria Math"/>
              </a:rPr>
              <a:t>3	</a:t>
            </a:r>
            <a:r>
              <a:rPr sz="1950" spc="82" baseline="-21367" dirty="0">
                <a:latin typeface="Cambria Math"/>
                <a:cs typeface="Cambria Math"/>
              </a:rPr>
              <a:t>z</a:t>
            </a:r>
            <a:r>
              <a:rPr sz="900" spc="55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294632" y="4405116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796291" y="4277362"/>
            <a:ext cx="2839085" cy="332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10"/>
              </a:lnSpc>
              <a:spcBef>
                <a:spcPts val="95"/>
              </a:spcBef>
              <a:tabLst>
                <a:tab pos="1207135" algn="l"/>
                <a:tab pos="2183765" algn="l"/>
                <a:tab pos="2792095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3√</a:t>
            </a:r>
            <a:r>
              <a:rPr sz="1300" spc="5" dirty="0">
                <a:latin typeface="Cambria Math"/>
                <a:cs typeface="Cambria Math"/>
              </a:rPr>
              <a:t>2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3√2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L="970915">
              <a:lnSpc>
                <a:spcPts val="1210"/>
              </a:lnSpc>
              <a:tabLst>
                <a:tab pos="2498090" algn="l"/>
              </a:tabLst>
            </a:pPr>
            <a:r>
              <a:rPr sz="1950" spc="-7" baseline="-10683" dirty="0">
                <a:latin typeface="Cambria Math"/>
                <a:cs typeface="Cambria Math"/>
              </a:rPr>
              <a:t>√</a:t>
            </a:r>
            <a:r>
              <a:rPr sz="1950" spc="-7" baseline="-8547" dirty="0">
                <a:latin typeface="Cambria Math"/>
                <a:cs typeface="Cambria Math"/>
              </a:rPr>
              <a:t>2	</a:t>
            </a:r>
            <a:r>
              <a:rPr sz="1300" spc="80" dirty="0">
                <a:latin typeface="Cambria Math"/>
                <a:cs typeface="Cambria Math"/>
              </a:rPr>
              <a:t>xy</a:t>
            </a:r>
            <a:r>
              <a:rPr sz="1350" spc="120" baseline="24691" dirty="0">
                <a:latin typeface="Cambria Math"/>
                <a:cs typeface="Cambria Math"/>
              </a:rPr>
              <a:t>2</a:t>
            </a:r>
            <a:endParaRPr sz="1350" baseline="24691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236464" y="440511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96712" y="440511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96712" y="411098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940286" y="4275838"/>
            <a:ext cx="1007110" cy="33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2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170" dirty="0">
                <a:latin typeface="Cambria Math"/>
                <a:cs typeface="Cambria Math"/>
              </a:rPr>
              <a:t>(</a:t>
            </a:r>
            <a:r>
              <a:rPr sz="1950" spc="254" baseline="42735" dirty="0">
                <a:latin typeface="Cambria Math"/>
                <a:cs typeface="Cambria Math"/>
              </a:rPr>
              <a:t>1</a:t>
            </a:r>
            <a:r>
              <a:rPr sz="1950" spc="-135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spc="-95" dirty="0">
                <a:latin typeface="Cambria Math"/>
                <a:cs typeface="Cambria Math"/>
              </a:rPr>
              <a:t> </a:t>
            </a:r>
            <a:r>
              <a:rPr sz="1950" spc="352" baseline="6410" dirty="0">
                <a:latin typeface="Cambria Math"/>
                <a:cs typeface="Cambria Math"/>
              </a:rPr>
              <a:t>J</a:t>
            </a:r>
            <a:r>
              <a:rPr sz="1950" spc="352" baseline="42735" dirty="0">
                <a:latin typeface="Cambria Math"/>
                <a:cs typeface="Cambria Math"/>
              </a:rPr>
              <a:t>2</a:t>
            </a:r>
            <a:r>
              <a:rPr sz="1300" spc="23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L="295910">
              <a:lnSpc>
                <a:spcPts val="1220"/>
              </a:lnSpc>
              <a:tabLst>
                <a:tab pos="756285" algn="l"/>
              </a:tabLst>
            </a:pPr>
            <a:r>
              <a:rPr sz="1300" spc="-5" dirty="0">
                <a:latin typeface="Cambria Math"/>
                <a:cs typeface="Cambria Math"/>
              </a:rPr>
              <a:t>3	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8140" y="4692805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516380">
              <a:lnSpc>
                <a:spcPct val="100000"/>
              </a:lnSpc>
              <a:spcBef>
                <a:spcPts val="745"/>
              </a:spcBef>
              <a:tabLst>
                <a:tab pos="33528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35" dirty="0">
                <a:latin typeface="Cambria Math"/>
                <a:cs typeface="Cambria Math"/>
              </a:rPr>
              <a:t>−xi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-1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12zk,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59205">
              <a:lnSpc>
                <a:spcPct val="100000"/>
              </a:lnSpc>
              <a:spcBef>
                <a:spcPts val="550"/>
              </a:spcBef>
              <a:tabLst>
                <a:tab pos="296100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zi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yzj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xyk,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4,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887980" algn="l"/>
                <a:tab pos="4309745" algn="l"/>
                <a:tab pos="517271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y</a:t>
            </a:r>
            <a:r>
              <a:rPr sz="1950" spc="82" baseline="2136" dirty="0">
                <a:latin typeface="Cambria Math"/>
                <a:cs typeface="Cambria Math"/>
              </a:rPr>
              <a:t>)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j,	</a:t>
            </a:r>
            <a:r>
              <a:rPr sz="1300" spc="5" dirty="0">
                <a:latin typeface="Cambria Math"/>
                <a:cs typeface="Cambria Math"/>
              </a:rPr>
              <a:t>L: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-10" dirty="0">
                <a:latin typeface="Cambria Math"/>
                <a:cs typeface="Cambria Math"/>
              </a:rPr>
              <a:t>отрезок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MN,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0,1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27324" y="918467"/>
            <a:ext cx="10375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90600" algn="l"/>
              </a:tabLst>
            </a:pPr>
            <a:r>
              <a:rPr sz="1950" spc="-15" baseline="-32051" dirty="0">
                <a:latin typeface="Cambria Math"/>
                <a:cs typeface="Cambria Math"/>
              </a:rPr>
              <a:t>l</a:t>
            </a:r>
            <a:r>
              <a:rPr sz="1950" spc="-7" baseline="-32051" dirty="0">
                <a:latin typeface="Cambria Math"/>
                <a:cs typeface="Cambria Math"/>
              </a:rPr>
              <a:t>im</a:t>
            </a:r>
            <a:r>
              <a:rPr sz="1950" spc="-52" baseline="-32051" dirty="0">
                <a:latin typeface="Cambria Math"/>
                <a:cs typeface="Cambria Math"/>
              </a:rPr>
              <a:t> 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9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900" u="sng" spc="20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–</a:t>
            </a:r>
            <a:r>
              <a:rPr sz="900" u="sng" spc="5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c</a:t>
            </a:r>
            <a:r>
              <a:rPr sz="900" u="sng" spc="6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o</a:t>
            </a:r>
            <a:r>
              <a:rPr sz="900" u="sng" spc="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900" u="sng" spc="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</a:t>
            </a:r>
            <a:r>
              <a:rPr sz="900" u="sng" spc="1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71316" y="1433316"/>
            <a:ext cx="1036319" cy="0"/>
          </a:xfrm>
          <a:custGeom>
            <a:avLst/>
            <a:gdLst/>
            <a:ahLst/>
            <a:cxnLst/>
            <a:rect l="l" t="t" r="r" b="b"/>
            <a:pathLst>
              <a:path w="1036320">
                <a:moveTo>
                  <a:pt x="0" y="0"/>
                </a:moveTo>
                <a:lnTo>
                  <a:pt x="10363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15712" y="1451604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01512" y="1451604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25797" y="1150115"/>
            <a:ext cx="3277870" cy="4927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9259" dirty="0">
                <a:latin typeface="Cambria Math"/>
                <a:cs typeface="Cambria Math"/>
              </a:rPr>
              <a:t>s→0</a:t>
            </a:r>
            <a:r>
              <a:rPr sz="1350" spc="30" baseline="-9259" dirty="0">
                <a:latin typeface="Cambria Math"/>
                <a:cs typeface="Cambria Math"/>
              </a:rPr>
              <a:t> </a:t>
            </a:r>
            <a:r>
              <a:rPr sz="900" spc="80" dirty="0">
                <a:latin typeface="Cambria Math"/>
                <a:cs typeface="Cambria Math"/>
              </a:rPr>
              <a:t>cos7s–cos3s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950" spc="97" baseline="2136" dirty="0">
                <a:latin typeface="Cambria Math"/>
                <a:cs typeface="Cambria Math"/>
              </a:rPr>
              <a:t>y </a:t>
            </a:r>
            <a:r>
              <a:rPr sz="1950" spc="-7" baseline="2136" dirty="0">
                <a:latin typeface="Cambria Math"/>
                <a:cs typeface="Cambria Math"/>
              </a:rPr>
              <a:t>= </a:t>
            </a:r>
            <a:r>
              <a:rPr sz="1950" spc="277" baseline="4273" dirty="0">
                <a:latin typeface="Cambria Math"/>
                <a:cs typeface="Cambria Math"/>
              </a:rPr>
              <a:t>ƒ</a:t>
            </a:r>
            <a:r>
              <a:rPr sz="1950" spc="277" baseline="6410" dirty="0">
                <a:latin typeface="Cambria Math"/>
                <a:cs typeface="Cambria Math"/>
              </a:rPr>
              <a:t>(</a:t>
            </a:r>
            <a:r>
              <a:rPr sz="1950" spc="277" baseline="2136" dirty="0">
                <a:latin typeface="Cambria Math"/>
                <a:cs typeface="Cambria Math"/>
              </a:rPr>
              <a:t>4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30" baseline="2136" dirty="0">
                <a:latin typeface="Cambria Math"/>
                <a:cs typeface="Cambria Math"/>
              </a:rPr>
              <a:t>x</a:t>
            </a:r>
            <a:r>
              <a:rPr sz="1950" spc="30" baseline="6410" dirty="0">
                <a:latin typeface="Cambria Math"/>
                <a:cs typeface="Cambria Math"/>
              </a:rPr>
              <a:t>)(</a:t>
            </a:r>
            <a:r>
              <a:rPr sz="1950" spc="30" baseline="2136" dirty="0">
                <a:latin typeface="Cambria Math"/>
                <a:cs typeface="Cambria Math"/>
              </a:rPr>
              <a:t>1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60" baseline="2136" dirty="0">
                <a:latin typeface="Cambria Math"/>
                <a:cs typeface="Cambria Math"/>
              </a:rPr>
              <a:t>x</a:t>
            </a:r>
            <a:r>
              <a:rPr sz="1950" spc="60" baseline="6410" dirty="0">
                <a:latin typeface="Cambria Math"/>
                <a:cs typeface="Cambria Math"/>
              </a:rPr>
              <a:t>)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7" baseline="2136" dirty="0">
                <a:latin typeface="Cambria Math"/>
                <a:cs typeface="Cambria Math"/>
              </a:rPr>
              <a:t>3ln</a:t>
            </a:r>
            <a:r>
              <a:rPr sz="1950" spc="7" baseline="4273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√</a:t>
            </a:r>
            <a:r>
              <a:rPr sz="1950" spc="7" baseline="2136" dirty="0">
                <a:latin typeface="Cambria Math"/>
                <a:cs typeface="Cambria Math"/>
              </a:rPr>
              <a:t>4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89" baseline="2136" dirty="0">
                <a:latin typeface="Cambria Math"/>
                <a:cs typeface="Cambria Math"/>
              </a:rPr>
              <a:t>x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1 +</a:t>
            </a:r>
            <a:r>
              <a:rPr sz="1950" spc="-165" baseline="2136" dirty="0">
                <a:latin typeface="Cambria Math"/>
                <a:cs typeface="Cambria Math"/>
              </a:rPr>
              <a:t> </a:t>
            </a:r>
            <a:r>
              <a:rPr sz="1950" spc="67" baseline="2136" dirty="0">
                <a:latin typeface="Cambria Math"/>
                <a:cs typeface="Cambria Math"/>
              </a:rPr>
              <a:t>x</a:t>
            </a:r>
            <a:r>
              <a:rPr sz="1950" spc="67" baseline="4273" dirty="0">
                <a:latin typeface="Cambria Math"/>
                <a:cs typeface="Cambria Math"/>
              </a:rPr>
              <a:t>)</a:t>
            </a:r>
            <a:r>
              <a:rPr sz="1950" spc="67" baseline="2136" dirty="0">
                <a:latin typeface="Cambria Math"/>
                <a:cs typeface="Cambria Math"/>
              </a:rPr>
              <a:t>.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8147" y="517656"/>
            <a:ext cx="2268855" cy="1485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5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Times New Roman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15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50766" y="1913639"/>
            <a:ext cx="96964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60" dirty="0">
                <a:latin typeface="Cambria Math"/>
                <a:cs typeface="Cambria Math"/>
              </a:rPr>
              <a:t>(s–1)(s+1)(s–5)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63467" y="1908804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25800" y="1681991"/>
            <a:ext cx="13442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 </a:t>
            </a:r>
            <a:r>
              <a:rPr sz="900" spc="75" dirty="0">
                <a:latin typeface="Cambria Math"/>
                <a:cs typeface="Cambria Math"/>
              </a:rPr>
              <a:t>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+5s+23</a:t>
            </a:r>
            <a:r>
              <a:rPr sz="900" spc="240" dirty="0">
                <a:latin typeface="Cambria Math"/>
                <a:cs typeface="Cambria Math"/>
              </a:rPr>
              <a:t>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40508" y="2486400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13404" y="2486400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4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08152" y="2136143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219200">
              <a:lnSpc>
                <a:spcPct val="100000"/>
              </a:lnSpc>
              <a:spcBef>
                <a:spcPts val="1005"/>
              </a:spcBef>
              <a:tabLst>
                <a:tab pos="2383790" algn="l"/>
                <a:tab pos="3455035" algn="l"/>
                <a:tab pos="4209415" algn="l"/>
              </a:tabLst>
            </a:pPr>
            <a:r>
              <a:rPr sz="1950" spc="89" baseline="2136" dirty="0">
                <a:latin typeface="Cambria Math"/>
                <a:cs typeface="Cambria Math"/>
              </a:rPr>
              <a:t>x</a:t>
            </a:r>
            <a:r>
              <a:rPr sz="1950" spc="179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157" baseline="2136" dirty="0">
                <a:latin typeface="Cambria Math"/>
                <a:cs typeface="Cambria Math"/>
              </a:rPr>
              <a:t>20</a:t>
            </a:r>
            <a:r>
              <a:rPr sz="1300" spc="105" dirty="0">
                <a:latin typeface="Cambria Math"/>
                <a:cs typeface="Cambria Math"/>
              </a:rPr>
              <a:t>ƒ</a:t>
            </a:r>
            <a:r>
              <a:rPr sz="1950" spc="157" baseline="2136" dirty="0">
                <a:latin typeface="Cambria Math"/>
                <a:cs typeface="Cambria Math"/>
              </a:rPr>
              <a:t>2y,	</a:t>
            </a:r>
            <a:r>
              <a:rPr sz="1950" spc="89" baseline="2136" dirty="0">
                <a:latin typeface="Cambria Math"/>
                <a:cs typeface="Cambria Math"/>
              </a:rPr>
              <a:t>x</a:t>
            </a:r>
            <a:r>
              <a:rPr sz="1950" spc="179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12" baseline="2136" dirty="0">
                <a:latin typeface="Cambria Math"/>
                <a:cs typeface="Cambria Math"/>
              </a:rPr>
              <a:t> </a:t>
            </a:r>
            <a:r>
              <a:rPr sz="1950" spc="195" baseline="2136" dirty="0">
                <a:latin typeface="Cambria Math"/>
                <a:cs typeface="Cambria Math"/>
              </a:rPr>
              <a:t>5</a:t>
            </a:r>
            <a:r>
              <a:rPr sz="1300" spc="130" dirty="0">
                <a:latin typeface="Cambria Math"/>
                <a:cs typeface="Cambria Math"/>
              </a:rPr>
              <a:t>ƒ</a:t>
            </a:r>
            <a:r>
              <a:rPr sz="1950" spc="195" baseline="2136" dirty="0">
                <a:latin typeface="Cambria Math"/>
                <a:cs typeface="Cambria Math"/>
              </a:rPr>
              <a:t>2y,	</a:t>
            </a:r>
            <a:r>
              <a:rPr sz="1950" spc="52" baseline="2136" dirty="0">
                <a:latin typeface="Cambria Math"/>
                <a:cs typeface="Cambria Math"/>
              </a:rPr>
              <a:t>z</a:t>
            </a:r>
            <a:r>
              <a:rPr sz="1950" spc="157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0,	</a:t>
            </a:r>
            <a:r>
              <a:rPr sz="1950" spc="52" baseline="2136" dirty="0">
                <a:latin typeface="Cambria Math"/>
                <a:cs typeface="Cambria Math"/>
              </a:rPr>
              <a:t>z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97" baseline="2136" dirty="0">
                <a:latin typeface="Cambria Math"/>
                <a:cs typeface="Cambria Math"/>
              </a:rPr>
              <a:t>y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1</a:t>
            </a:r>
            <a:r>
              <a:rPr sz="1950" spc="-7" baseline="6410" dirty="0">
                <a:latin typeface="Cambria Math"/>
                <a:cs typeface="Cambria Math"/>
              </a:rPr>
              <a:t>⁄</a:t>
            </a:r>
            <a:r>
              <a:rPr sz="1950" spc="-7" baseline="2136" dirty="0">
                <a:latin typeface="Cambria Math"/>
                <a:cs typeface="Cambria Math"/>
              </a:rPr>
              <a:t>2.</a:t>
            </a:r>
            <a:endParaRPr sz="1950" baseline="2136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7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55520" y="37924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2364" y="37924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5300" y="388848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741431" y="3760726"/>
            <a:ext cx="28911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4980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6√6x</a:t>
            </a:r>
            <a:r>
              <a:rPr sz="1350" spc="37" baseline="30864" dirty="0">
                <a:latin typeface="Cambria Math"/>
                <a:cs typeface="Cambria Math"/>
              </a:rPr>
              <a:t>3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5" dirty="0">
                <a:latin typeface="Cambria Math"/>
                <a:cs typeface="Cambria Math"/>
              </a:rPr>
              <a:t>6√6y</a:t>
            </a:r>
            <a:r>
              <a:rPr sz="1350" spc="37" baseline="30864" dirty="0">
                <a:latin typeface="Cambria Math"/>
                <a:cs typeface="Cambria Math"/>
              </a:rPr>
              <a:t>3</a:t>
            </a:r>
            <a:r>
              <a:rPr sz="1350" spc="15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2z</a:t>
            </a:r>
            <a:r>
              <a:rPr sz="1350" spc="60" baseline="30864" dirty="0">
                <a:latin typeface="Cambria Math"/>
                <a:cs typeface="Cambria Math"/>
              </a:rPr>
              <a:t>3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97" baseline="-36324" dirty="0">
                <a:latin typeface="Cambria Math"/>
                <a:cs typeface="Cambria Math"/>
              </a:rPr>
              <a:t>y</a:t>
            </a:r>
            <a:r>
              <a:rPr sz="1950" spc="120" baseline="-3632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12664" y="39326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04460" y="38884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292598" y="3634235"/>
            <a:ext cx="13576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64565" algn="l"/>
                <a:tab pos="1252855" algn="l"/>
              </a:tabLst>
            </a:pP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r>
              <a:rPr sz="1350" baseline="30864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600700" y="39326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92496" y="38884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937237" y="3759202"/>
            <a:ext cx="1063625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40"/>
              </a:lnSpc>
              <a:spcBef>
                <a:spcPts val="95"/>
              </a:spcBef>
              <a:tabLst>
                <a:tab pos="481330" algn="l"/>
                <a:tab pos="768985" algn="l"/>
              </a:tabLst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(	</a:t>
            </a:r>
            <a:r>
              <a:rPr sz="1300" spc="-5" dirty="0">
                <a:latin typeface="Cambria Math"/>
                <a:cs typeface="Cambria Math"/>
              </a:rPr>
              <a:t>,	,</a:t>
            </a:r>
            <a:r>
              <a:rPr sz="1300" spc="-12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1).</a:t>
            </a:r>
            <a:endParaRPr sz="1300">
              <a:latin typeface="Cambria Math"/>
              <a:cs typeface="Cambria Math"/>
            </a:endParaRPr>
          </a:p>
          <a:p>
            <a:pPr marR="33655" algn="ctr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r>
              <a:rPr sz="1950" spc="157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8146" y="4064917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577340">
              <a:lnSpc>
                <a:spcPct val="100000"/>
              </a:lnSpc>
              <a:spcBef>
                <a:spcPts val="745"/>
              </a:spcBef>
              <a:tabLst>
                <a:tab pos="32918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3yj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8zk,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950" spc="22" baseline="2136" dirty="0">
                <a:latin typeface="Cambria Math"/>
                <a:cs typeface="Cambria Math"/>
              </a:rPr>
              <a:t>⁄</a:t>
            </a:r>
            <a:r>
              <a:rPr sz="1300" spc="1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352425">
              <a:lnSpc>
                <a:spcPct val="100000"/>
              </a:lnSpc>
              <a:spcBef>
                <a:spcPts val="550"/>
              </a:spcBef>
              <a:tabLst>
                <a:tab pos="351472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zx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677795" algn="l"/>
                <a:tab pos="4099560" algn="l"/>
                <a:tab pos="496252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i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j,	</a:t>
            </a:r>
            <a:r>
              <a:rPr sz="1300" dirty="0">
                <a:latin typeface="Cambria Math"/>
                <a:cs typeface="Cambria Math"/>
              </a:rPr>
              <a:t>L: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-10" dirty="0">
                <a:latin typeface="Cambria Math"/>
                <a:cs typeface="Cambria Math"/>
              </a:rPr>
              <a:t>отрезок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MN,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2,0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0,2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5798" y="1179071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0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6235" y="1162308"/>
            <a:ext cx="5600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0" dirty="0">
                <a:latin typeface="Cambria Math"/>
                <a:cs typeface="Cambria Math"/>
              </a:rPr>
              <a:t>a</a:t>
            </a:r>
            <a:r>
              <a:rPr sz="900" spc="45" dirty="0">
                <a:latin typeface="Cambria Math"/>
                <a:cs typeface="Cambria Math"/>
              </a:rPr>
              <a:t>r</a:t>
            </a:r>
            <a:r>
              <a:rPr sz="900" spc="55" dirty="0">
                <a:latin typeface="Cambria Math"/>
                <a:cs typeface="Cambria Math"/>
              </a:rPr>
              <a:t>c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35" dirty="0">
                <a:latin typeface="Cambria Math"/>
                <a:cs typeface="Cambria Math"/>
              </a:rPr>
              <a:t>i</a:t>
            </a:r>
            <a:r>
              <a:rPr sz="900" spc="55" dirty="0">
                <a:latin typeface="Cambria Math"/>
                <a:cs typeface="Cambria Math"/>
              </a:rPr>
              <a:t>n</a:t>
            </a:r>
            <a:r>
              <a:rPr sz="900" spc="25" dirty="0">
                <a:latin typeface="Cambria Math"/>
                <a:cs typeface="Cambria Math"/>
              </a:rPr>
              <a:t>2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44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7324" y="930659"/>
            <a:ext cx="12192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-120" baseline="-32051" dirty="0">
                <a:latin typeface="Cambria Math"/>
                <a:cs typeface="Cambria Math"/>
              </a:rPr>
              <a:t> </a:t>
            </a:r>
            <a:r>
              <a:rPr sz="900" u="sng" spc="5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cos(s+5n</a:t>
            </a:r>
            <a:r>
              <a:rPr sz="1350" u="sng" spc="82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⁄</a:t>
            </a:r>
            <a:r>
              <a:rPr sz="900" u="sng" spc="5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2)tgs</a:t>
            </a:r>
            <a:r>
              <a:rPr sz="1950" spc="82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25799" y="1419864"/>
            <a:ext cx="855344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2arcsin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93538" y="1372619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83810" y="1553975"/>
            <a:ext cx="3111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" dirty="0">
                <a:latin typeface="Cambria Math"/>
                <a:cs typeface="Cambria Math"/>
              </a:rPr>
              <a:t>3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96511" y="1549140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5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86300" y="1454652"/>
            <a:ext cx="931544" cy="0"/>
          </a:xfrm>
          <a:custGeom>
            <a:avLst/>
            <a:gdLst/>
            <a:ahLst/>
            <a:cxnLst/>
            <a:rect l="l" t="t" r="r" b="b"/>
            <a:pathLst>
              <a:path w="931545">
                <a:moveTo>
                  <a:pt x="0" y="0"/>
                </a:moveTo>
                <a:lnTo>
                  <a:pt x="9311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05374" y="1422911"/>
            <a:ext cx="20999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√9x</a:t>
            </a:r>
            <a:r>
              <a:rPr sz="1350" spc="52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6x </a:t>
            </a:r>
            <a:r>
              <a:rPr sz="1300" spc="-5" dirty="0">
                <a:latin typeface="Cambria Math"/>
                <a:cs typeface="Cambria Math"/>
              </a:rPr>
              <a:t>− 3, </a:t>
            </a:r>
            <a:r>
              <a:rPr sz="1300" spc="25" dirty="0">
                <a:latin typeface="Cambria Math"/>
                <a:cs typeface="Cambria Math"/>
              </a:rPr>
              <a:t>3x </a:t>
            </a:r>
            <a:r>
              <a:rPr sz="1300" spc="-5" dirty="0">
                <a:latin typeface="Cambria Math"/>
                <a:cs typeface="Cambria Math"/>
              </a:rPr>
              <a:t>+ 1 &gt; 0.</a:t>
            </a:r>
            <a:endParaRPr sz="1300">
              <a:latin typeface="Cambria Math"/>
              <a:cs typeface="Cambria Math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689099" y="1058817"/>
          <a:ext cx="2306955" cy="97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525269"/>
              </a:tblGrid>
              <a:tr h="286970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9700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8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636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6360" marB="0"/>
                </a:tc>
              </a:tr>
              <a:tr h="292304">
                <a:tc>
                  <a:txBody>
                    <a:bodyPr/>
                    <a:lstStyle/>
                    <a:p>
                      <a:pPr marL="31750">
                        <a:lnSpc>
                          <a:spcPts val="1480"/>
                        </a:lnSpc>
                        <a:spcBef>
                          <a:spcPts val="72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80"/>
                        </a:lnSpc>
                        <a:spcBef>
                          <a:spcPts val="72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интеграл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/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3363467" y="1951476"/>
            <a:ext cx="1350645" cy="0"/>
          </a:xfrm>
          <a:custGeom>
            <a:avLst/>
            <a:gdLst/>
            <a:ahLst/>
            <a:cxnLst/>
            <a:rect l="l" t="t" r="r" b="b"/>
            <a:pathLst>
              <a:path w="1350645">
                <a:moveTo>
                  <a:pt x="0" y="0"/>
                </a:moveTo>
                <a:lnTo>
                  <a:pt x="13502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8520" y="2530596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08150" y="1675504"/>
            <a:ext cx="5983605" cy="193357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2979420" marR="1719580" indent="-449580">
              <a:lnSpc>
                <a:spcPct val="117200"/>
              </a:lnSpc>
              <a:spcBef>
                <a:spcPts val="21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02" baseline="-36324" dirty="0">
                <a:latin typeface="Cambria Math"/>
                <a:cs typeface="Cambria Math"/>
              </a:rPr>
              <a:t> </a:t>
            </a:r>
            <a:r>
              <a:rPr sz="900" spc="80" dirty="0">
                <a:latin typeface="Cambria Math"/>
                <a:cs typeface="Cambria Math"/>
              </a:rPr>
              <a:t>s</a:t>
            </a:r>
            <a:r>
              <a:rPr sz="1125" spc="120" baseline="22222" dirty="0">
                <a:latin typeface="Cambria Math"/>
                <a:cs typeface="Cambria Math"/>
              </a:rPr>
              <a:t>5</a:t>
            </a:r>
            <a:r>
              <a:rPr sz="900" spc="80" dirty="0">
                <a:latin typeface="Cambria Math"/>
                <a:cs typeface="Cambria Math"/>
              </a:rPr>
              <a:t>+2s</a:t>
            </a:r>
            <a:r>
              <a:rPr sz="1125" spc="120" baseline="22222" dirty="0">
                <a:latin typeface="Cambria Math"/>
                <a:cs typeface="Cambria Math"/>
              </a:rPr>
              <a:t>4</a:t>
            </a:r>
            <a:r>
              <a:rPr sz="900" spc="80" dirty="0">
                <a:latin typeface="Cambria Math"/>
                <a:cs typeface="Cambria Math"/>
              </a:rPr>
              <a:t>–2s</a:t>
            </a:r>
            <a:r>
              <a:rPr sz="1125" spc="120" baseline="22222" dirty="0">
                <a:latin typeface="Cambria Math"/>
                <a:cs typeface="Cambria Math"/>
              </a:rPr>
              <a:t>3</a:t>
            </a:r>
            <a:r>
              <a:rPr sz="900" spc="80" dirty="0">
                <a:latin typeface="Cambria Math"/>
                <a:cs typeface="Cambria Math"/>
              </a:rPr>
              <a:t>+5s</a:t>
            </a:r>
            <a:r>
              <a:rPr sz="1125" spc="120" baseline="22222" dirty="0">
                <a:latin typeface="Cambria Math"/>
                <a:cs typeface="Cambria Math"/>
              </a:rPr>
              <a:t>2</a:t>
            </a:r>
            <a:r>
              <a:rPr sz="900" spc="80" dirty="0">
                <a:latin typeface="Cambria Math"/>
                <a:cs typeface="Cambria Math"/>
              </a:rPr>
              <a:t>–7s+9 </a:t>
            </a:r>
            <a:r>
              <a:rPr sz="1950" spc="60" baseline="-32051" dirty="0">
                <a:latin typeface="Cambria Math"/>
                <a:cs typeface="Cambria Math"/>
              </a:rPr>
              <a:t>dx.  </a:t>
            </a:r>
            <a:r>
              <a:rPr sz="900" spc="60" dirty="0">
                <a:latin typeface="Cambria Math"/>
                <a:cs typeface="Cambria Math"/>
              </a:rPr>
              <a:t>(s+3)(s–1)s</a:t>
            </a:r>
            <a:endParaRPr sz="9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8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050290">
              <a:lnSpc>
                <a:spcPct val="100000"/>
              </a:lnSpc>
              <a:spcBef>
                <a:spcPts val="1005"/>
              </a:spcBef>
              <a:tabLst>
                <a:tab pos="2259965" algn="l"/>
                <a:tab pos="3150235" algn="l"/>
                <a:tab pos="3913504" algn="l"/>
                <a:tab pos="4666615" algn="l"/>
              </a:tabLst>
            </a:pP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7037" dirty="0">
                <a:latin typeface="Cambria Math"/>
                <a:cs typeface="Cambria Math"/>
              </a:rPr>
              <a:t>2</a:t>
            </a:r>
            <a:r>
              <a:rPr sz="1350" spc="480" baseline="37037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2,	</a:t>
            </a:r>
            <a:r>
              <a:rPr sz="1950" spc="89" baseline="4273" dirty="0">
                <a:latin typeface="Cambria Math"/>
                <a:cs typeface="Cambria Math"/>
              </a:rPr>
              <a:t>x</a:t>
            </a:r>
            <a:r>
              <a:rPr sz="1950" spc="17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300" spc="220" dirty="0">
                <a:latin typeface="Cambria Math"/>
                <a:cs typeface="Cambria Math"/>
              </a:rPr>
              <a:t>ƒ</a:t>
            </a:r>
            <a:r>
              <a:rPr sz="1950" spc="330" baseline="4273" dirty="0">
                <a:latin typeface="Cambria Math"/>
                <a:cs typeface="Cambria Math"/>
              </a:rPr>
              <a:t>y,	</a:t>
            </a:r>
            <a:r>
              <a:rPr sz="1950" spc="89" baseline="4273" dirty="0">
                <a:latin typeface="Cambria Math"/>
                <a:cs typeface="Cambria Math"/>
              </a:rPr>
              <a:t>x</a:t>
            </a:r>
            <a:r>
              <a:rPr sz="1950" spc="17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0,	</a:t>
            </a:r>
            <a:r>
              <a:rPr sz="1950" spc="52" baseline="4273" dirty="0">
                <a:latin typeface="Cambria Math"/>
                <a:cs typeface="Cambria Math"/>
              </a:rPr>
              <a:t>z</a:t>
            </a:r>
            <a:r>
              <a:rPr sz="1950" spc="14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0,	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87" baseline="4273" dirty="0">
                <a:latin typeface="Cambria Math"/>
                <a:cs typeface="Cambria Math"/>
              </a:rPr>
              <a:t> </a:t>
            </a:r>
            <a:r>
              <a:rPr sz="1950" spc="30" baseline="4273" dirty="0">
                <a:latin typeface="Cambria Math"/>
                <a:cs typeface="Cambria Math"/>
              </a:rPr>
              <a:t>30y.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7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97252" y="374065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89048" y="39555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93492" y="374065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85288" y="39555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81528" y="3955536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7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276358" y="3708911"/>
            <a:ext cx="19462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8305" algn="l"/>
                <a:tab pos="845819" algn="l"/>
                <a:tab pos="1684020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	2	</a:t>
            </a:r>
            <a:r>
              <a:rPr sz="1950" spc="142" baseline="2136" dirty="0">
                <a:latin typeface="Cambria Math"/>
                <a:cs typeface="Cambria Math"/>
              </a:rPr>
              <a:t>y</a:t>
            </a:r>
            <a:r>
              <a:rPr sz="1950" spc="135" baseline="2136" dirty="0">
                <a:latin typeface="Cambria Math"/>
                <a:cs typeface="Cambria Math"/>
              </a:rPr>
              <a:t>z</a:t>
            </a:r>
            <a:r>
              <a:rPr sz="1350" spc="30" baseline="33950" dirty="0">
                <a:latin typeface="Cambria Math"/>
                <a:cs typeface="Cambria Math"/>
              </a:rPr>
              <a:t>2</a:t>
            </a:r>
            <a:endParaRPr sz="1350" baseline="3395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74607" y="3937510"/>
            <a:ext cx="21678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66925" algn="l"/>
              </a:tabLst>
            </a:pPr>
            <a:r>
              <a:rPr sz="1950" spc="-97" baseline="38461" dirty="0">
                <a:latin typeface="Cambria Math"/>
                <a:cs typeface="Cambria Math"/>
              </a:rPr>
              <a:t>u</a:t>
            </a:r>
            <a:r>
              <a:rPr sz="1950" spc="150" baseline="38461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=</a:t>
            </a:r>
            <a:r>
              <a:rPr sz="1950" spc="202" baseline="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−</a:t>
            </a:r>
            <a:r>
              <a:rPr sz="1950" spc="75" baseline="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+</a:t>
            </a:r>
            <a:r>
              <a:rPr sz="1950" spc="7" baseline="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-50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,</a:t>
            </a:r>
            <a:r>
              <a:rPr sz="1950" baseline="38461" dirty="0">
                <a:latin typeface="Cambria Math"/>
                <a:cs typeface="Cambria Math"/>
              </a:rPr>
              <a:t>	</a:t>
            </a:r>
            <a:r>
              <a:rPr sz="1300" spc="60" dirty="0">
                <a:latin typeface="Cambria Math"/>
                <a:cs typeface="Cambria Math"/>
              </a:rPr>
              <a:t>x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960876" y="3955536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971288" y="39997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63084" y="39555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59324" y="39997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51120" y="39555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903722" y="3701290"/>
            <a:ext cx="694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0355" algn="l"/>
                <a:tab pos="589915" algn="l"/>
              </a:tabLst>
            </a:pPr>
            <a:r>
              <a:rPr sz="1300" spc="-5" dirty="0">
                <a:latin typeface="Cambria Math"/>
                <a:cs typeface="Cambria Math"/>
              </a:rPr>
              <a:t>1	1	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48884" y="39997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440680" y="39555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634218" y="3826259"/>
            <a:ext cx="213360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609600" algn="l"/>
                <a:tab pos="974090" algn="l"/>
                <a:tab pos="1455420" algn="l"/>
                <a:tab pos="1743710" algn="l"/>
                <a:tab pos="2005964" algn="l"/>
              </a:tabLst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9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28725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330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8147" y="4131973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623060">
              <a:lnSpc>
                <a:spcPct val="100000"/>
              </a:lnSpc>
              <a:spcBef>
                <a:spcPts val="745"/>
              </a:spcBef>
              <a:tabLst>
                <a:tab pos="3246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6zk,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950" spc="22" baseline="2136" dirty="0">
                <a:latin typeface="Cambria Math"/>
                <a:cs typeface="Cambria Math"/>
              </a:rPr>
              <a:t>⁄</a:t>
            </a:r>
            <a:r>
              <a:rPr sz="1300" spc="1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50"/>
              </a:spcBef>
              <a:tabLst>
                <a:tab pos="33223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yz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350" spc="-75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xz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2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1889760" algn="l"/>
                <a:tab pos="3956685" algn="l"/>
                <a:tab pos="481774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9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x,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3,0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0,3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МА1.Э1.23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41911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7383" y="994667"/>
            <a:ext cx="3663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e</a:t>
            </a:r>
            <a:r>
              <a:rPr sz="1125" spc="30" baseline="22222" dirty="0">
                <a:latin typeface="Cambria Math"/>
                <a:cs typeface="Cambria Math"/>
              </a:rPr>
              <a:t>4</a:t>
            </a:r>
            <a:r>
              <a:rPr sz="1125" spc="225" baseline="22222" dirty="0">
                <a:latin typeface="Cambria Math"/>
                <a:cs typeface="Cambria Math"/>
              </a:rPr>
              <a:t>x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5798" y="1176023"/>
            <a:ext cx="10668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9259" dirty="0">
                <a:latin typeface="Cambria Math"/>
                <a:cs typeface="Cambria Math"/>
              </a:rPr>
              <a:t>s→0</a:t>
            </a:r>
            <a:r>
              <a:rPr sz="1350" spc="-15" baseline="-9259" dirty="0">
                <a:latin typeface="Cambria Math"/>
                <a:cs typeface="Cambria Math"/>
              </a:rPr>
              <a:t> </a:t>
            </a:r>
            <a:r>
              <a:rPr sz="900" spc="30" dirty="0">
                <a:latin typeface="Cambria Math"/>
                <a:cs typeface="Cambria Math"/>
              </a:rPr>
              <a:t>sin(n(s</a:t>
            </a:r>
            <a:r>
              <a:rPr sz="1350" spc="44" baseline="3086" dirty="0">
                <a:latin typeface="Cambria Math"/>
                <a:cs typeface="Cambria Math"/>
              </a:rPr>
              <a:t>⁄</a:t>
            </a:r>
            <a:r>
              <a:rPr sz="900" spc="30" dirty="0">
                <a:latin typeface="Cambria Math"/>
                <a:cs typeface="Cambria Math"/>
              </a:rPr>
              <a:t>2+1))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99104" y="1171188"/>
            <a:ext cx="782320" cy="0"/>
          </a:xfrm>
          <a:custGeom>
            <a:avLst/>
            <a:gdLst/>
            <a:ahLst/>
            <a:cxnLst/>
            <a:rect l="l" t="t" r="r" b="b"/>
            <a:pathLst>
              <a:path w="782320">
                <a:moveTo>
                  <a:pt x="0" y="0"/>
                </a:moveTo>
                <a:lnTo>
                  <a:pt x="7818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27324" y="1041911"/>
            <a:ext cx="11004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53465" algn="l"/>
              </a:tabLst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45" y="1441200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56304" y="148056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42104" y="1482084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281673" y="1575311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294376" y="1565142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25795" y="1450343"/>
            <a:ext cx="31559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2136" dirty="0">
                <a:latin typeface="Cambria Math"/>
                <a:cs typeface="Cambria Math"/>
              </a:rPr>
              <a:t>y </a:t>
            </a:r>
            <a:r>
              <a:rPr sz="1950" spc="-7" baseline="2136" dirty="0">
                <a:latin typeface="Cambria Math"/>
                <a:cs typeface="Cambria Math"/>
              </a:rPr>
              <a:t>= </a:t>
            </a:r>
            <a:r>
              <a:rPr sz="1950" spc="15" baseline="2136" dirty="0">
                <a:latin typeface="Cambria Math"/>
                <a:cs typeface="Cambria Math"/>
              </a:rPr>
              <a:t>xln</a:t>
            </a:r>
            <a:r>
              <a:rPr sz="1950" spc="15" baseline="4273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√</a:t>
            </a:r>
            <a:r>
              <a:rPr sz="1950" spc="15" baseline="2136" dirty="0">
                <a:latin typeface="Cambria Math"/>
                <a:cs typeface="Cambria Math"/>
              </a:rPr>
              <a:t>1 </a:t>
            </a:r>
            <a:r>
              <a:rPr sz="1950" spc="-7" baseline="2136" dirty="0">
                <a:latin typeface="Cambria Math"/>
                <a:cs typeface="Cambria Math"/>
              </a:rPr>
              <a:t>− </a:t>
            </a:r>
            <a:r>
              <a:rPr sz="1950" spc="89" baseline="2136" dirty="0">
                <a:latin typeface="Cambria Math"/>
                <a:cs typeface="Cambria Math"/>
              </a:rPr>
              <a:t>x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1 + </a:t>
            </a:r>
            <a:r>
              <a:rPr sz="1950" spc="104" baseline="2136" dirty="0">
                <a:latin typeface="Cambria Math"/>
                <a:cs typeface="Cambria Math"/>
              </a:rPr>
              <a:t>x</a:t>
            </a:r>
            <a:r>
              <a:rPr sz="1950" spc="104" baseline="4273" dirty="0">
                <a:latin typeface="Cambria Math"/>
                <a:cs typeface="Cambria Math"/>
              </a:rPr>
              <a:t>)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350" spc="30" baseline="52469" dirty="0">
                <a:latin typeface="Cambria Math"/>
                <a:cs typeface="Cambria Math"/>
              </a:rPr>
              <a:t>1 </a:t>
            </a:r>
            <a:r>
              <a:rPr sz="1950" baseline="6410" dirty="0">
                <a:latin typeface="Cambria Math"/>
                <a:cs typeface="Cambria Math"/>
              </a:rPr>
              <a:t>(</a:t>
            </a:r>
            <a:r>
              <a:rPr sz="1950" baseline="2136" dirty="0">
                <a:latin typeface="Cambria Math"/>
                <a:cs typeface="Cambria Math"/>
              </a:rPr>
              <a:t>arcsinx </a:t>
            </a:r>
            <a:r>
              <a:rPr sz="1950" spc="-7" baseline="2136" dirty="0">
                <a:latin typeface="Cambria Math"/>
                <a:cs typeface="Cambria Math"/>
              </a:rPr>
              <a:t>−</a:t>
            </a:r>
            <a:r>
              <a:rPr sz="1950" spc="150" baseline="2136" dirty="0">
                <a:latin typeface="Cambria Math"/>
                <a:cs typeface="Cambria Math"/>
              </a:rPr>
              <a:t> </a:t>
            </a:r>
            <a:r>
              <a:rPr sz="1950" spc="44" baseline="2136" dirty="0">
                <a:latin typeface="Cambria Math"/>
                <a:cs typeface="Cambria Math"/>
              </a:rPr>
              <a:t>x</a:t>
            </a:r>
            <a:r>
              <a:rPr sz="1950" spc="44" baseline="6410" dirty="0">
                <a:latin typeface="Cambria Math"/>
                <a:cs typeface="Cambria Math"/>
              </a:rPr>
              <a:t>)</a:t>
            </a:r>
            <a:r>
              <a:rPr sz="1950" spc="44" baseline="2136" dirty="0">
                <a:latin typeface="Cambria Math"/>
                <a:cs typeface="Cambria Math"/>
              </a:rPr>
              <a:t>.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8157" y="1840487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26966" y="1974599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10" dirty="0">
                <a:latin typeface="Cambria Math"/>
                <a:cs typeface="Cambria Math"/>
              </a:rPr>
              <a:t>)(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3467" y="1969764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>
                <a:moveTo>
                  <a:pt x="0" y="0"/>
                </a:moveTo>
                <a:lnTo>
                  <a:pt x="853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5806" y="1742951"/>
            <a:ext cx="1252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300" baseline="-36324" dirty="0">
                <a:latin typeface="Cambria Math"/>
                <a:cs typeface="Cambria Math"/>
              </a:rPr>
              <a:t> </a:t>
            </a:r>
            <a:r>
              <a:rPr sz="900" spc="110" dirty="0">
                <a:latin typeface="Cambria Math"/>
                <a:cs typeface="Cambria Math"/>
              </a:rPr>
              <a:t>2s</a:t>
            </a:r>
            <a:r>
              <a:rPr sz="1125" spc="165" baseline="22222" dirty="0">
                <a:latin typeface="Cambria Math"/>
                <a:cs typeface="Cambria Math"/>
              </a:rPr>
              <a:t>4</a:t>
            </a:r>
            <a:r>
              <a:rPr sz="900" spc="110" dirty="0">
                <a:latin typeface="Cambria Math"/>
                <a:cs typeface="Cambria Math"/>
              </a:rPr>
              <a:t>–5s</a:t>
            </a:r>
            <a:r>
              <a:rPr sz="1125" spc="165" baseline="22222" dirty="0">
                <a:latin typeface="Cambria Math"/>
                <a:cs typeface="Cambria Math"/>
              </a:rPr>
              <a:t>2</a:t>
            </a:r>
            <a:r>
              <a:rPr sz="900" spc="110" dirty="0">
                <a:latin typeface="Cambria Math"/>
                <a:cs typeface="Cambria Math"/>
              </a:rPr>
              <a:t>–8s–8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598164" y="2547360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08149" y="2197103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405255">
              <a:lnSpc>
                <a:spcPct val="100000"/>
              </a:lnSpc>
              <a:spcBef>
                <a:spcPts val="1005"/>
              </a:spcBef>
              <a:tabLst>
                <a:tab pos="2459990" algn="l"/>
                <a:tab pos="3349625" algn="l"/>
                <a:tab pos="4497705" algn="l"/>
              </a:tabLst>
            </a:pPr>
            <a:r>
              <a:rPr sz="1950" spc="89" baseline="4273" dirty="0">
                <a:latin typeface="Cambria Math"/>
                <a:cs typeface="Cambria Math"/>
              </a:rPr>
              <a:t>x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97" baseline="4273" dirty="0">
                <a:latin typeface="Cambria Math"/>
                <a:cs typeface="Cambria Math"/>
              </a:rPr>
              <a:t>y</a:t>
            </a:r>
            <a:r>
              <a:rPr sz="1950" spc="12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2,	</a:t>
            </a:r>
            <a:r>
              <a:rPr sz="1950" spc="89" baseline="4273" dirty="0">
                <a:latin typeface="Cambria Math"/>
                <a:cs typeface="Cambria Math"/>
              </a:rPr>
              <a:t>x</a:t>
            </a:r>
            <a:r>
              <a:rPr sz="1950" spc="17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300" spc="220" dirty="0">
                <a:latin typeface="Cambria Math"/>
                <a:cs typeface="Cambria Math"/>
              </a:rPr>
              <a:t>ƒ</a:t>
            </a:r>
            <a:r>
              <a:rPr sz="1950" spc="330" baseline="4273" dirty="0">
                <a:latin typeface="Cambria Math"/>
                <a:cs typeface="Cambria Math"/>
              </a:rPr>
              <a:t>y,	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217" baseline="4273" dirty="0">
                <a:latin typeface="Cambria Math"/>
                <a:cs typeface="Cambria Math"/>
              </a:rPr>
              <a:t> </a:t>
            </a:r>
            <a:r>
              <a:rPr sz="1950" spc="22" baseline="4273" dirty="0">
                <a:latin typeface="Cambria Math"/>
                <a:cs typeface="Cambria Math"/>
              </a:rPr>
              <a:t>12x</a:t>
            </a:r>
            <a:r>
              <a:rPr sz="1950" spc="22" baseline="6410" dirty="0">
                <a:latin typeface="Cambria Math"/>
                <a:cs typeface="Cambria Math"/>
              </a:rPr>
              <a:t>⁄</a:t>
            </a:r>
            <a:r>
              <a:rPr sz="1950" spc="22" baseline="4273" dirty="0">
                <a:latin typeface="Cambria Math"/>
                <a:cs typeface="Cambria Math"/>
              </a:rPr>
              <a:t>5</a:t>
            </a:r>
            <a:r>
              <a:rPr sz="1950" spc="-104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,	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21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0.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7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308860" y="39555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485134" y="3911602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68599" y="3736342"/>
            <a:ext cx="1911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875788" y="40957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67584" y="40515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350767" y="3786634"/>
            <a:ext cx="269875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  <a:p>
            <a:pPr marR="5080" algn="r">
              <a:lnSpc>
                <a:spcPts val="1030"/>
              </a:lnSpc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96292" y="3923794"/>
            <a:ext cx="1866900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30"/>
              </a:lnSpc>
              <a:spcBef>
                <a:spcPts val="95"/>
              </a:spcBef>
              <a:tabLst>
                <a:tab pos="120713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3√2x  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	− </a:t>
            </a:r>
            <a:r>
              <a:rPr sz="1300" spc="5" dirty="0">
                <a:latin typeface="Cambria Math"/>
                <a:cs typeface="Cambria Math"/>
              </a:rPr>
              <a:t>3√2z</a:t>
            </a:r>
            <a:r>
              <a:rPr sz="1300" spc="2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L="274955" algn="ctr">
              <a:lnSpc>
                <a:spcPts val="133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294632" y="4051548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36464" y="40515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96712" y="40515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696712" y="375741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967974" y="3797302"/>
            <a:ext cx="1979930" cy="347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6390">
              <a:lnSpc>
                <a:spcPts val="1270"/>
              </a:lnSpc>
              <a:spcBef>
                <a:spcPts val="95"/>
              </a:spcBef>
              <a:tabLst>
                <a:tab pos="1268095" algn="l"/>
                <a:tab pos="1602105" algn="l"/>
              </a:tabLst>
            </a:pPr>
            <a:r>
              <a:rPr sz="1300" spc="80" dirty="0">
                <a:latin typeface="Cambria Math"/>
                <a:cs typeface="Cambria Math"/>
              </a:rPr>
              <a:t>xy</a:t>
            </a:r>
            <a:r>
              <a:rPr sz="1350" spc="120" baseline="30864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1	</a:t>
            </a:r>
            <a:r>
              <a:rPr sz="1950" spc="442" baseline="-36324" dirty="0">
                <a:latin typeface="Cambria Math"/>
                <a:cs typeface="Cambria Math"/>
              </a:rPr>
              <a:t>J</a:t>
            </a:r>
            <a:r>
              <a:rPr sz="1300" spc="29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  <a:p>
            <a:pPr marL="12700">
              <a:lnSpc>
                <a:spcPts val="1270"/>
              </a:lnSpc>
              <a:tabLst>
                <a:tab pos="984885" algn="l"/>
                <a:tab pos="1728470" algn="l"/>
              </a:tabLst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950" spc="135" baseline="-38461" dirty="0">
                <a:latin typeface="Cambria Math"/>
                <a:cs typeface="Cambria Math"/>
              </a:rPr>
              <a:t>z</a:t>
            </a:r>
            <a:r>
              <a:rPr sz="1350" spc="30" baseline="-30864" dirty="0">
                <a:latin typeface="Cambria Math"/>
                <a:cs typeface="Cambria Math"/>
              </a:rPr>
              <a:t>2</a:t>
            </a:r>
            <a:r>
              <a:rPr sz="1350" baseline="-30864" dirty="0">
                <a:latin typeface="Cambria Math"/>
                <a:cs typeface="Cambria Math"/>
              </a:rPr>
              <a:t>   </a:t>
            </a:r>
            <a:r>
              <a:rPr sz="1350" spc="-135" baseline="-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1300" spc="345" dirty="0">
                <a:latin typeface="Cambria Math"/>
                <a:cs typeface="Cambria Math"/>
              </a:rPr>
              <a:t>(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950" spc="-104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300" spc="34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8148" y="4340761"/>
            <a:ext cx="612648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6200"/>
              </a:lnSpc>
              <a:spcBef>
                <a:spcPts val="100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6.	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929625" y="4960114"/>
            <a:ext cx="1054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937760" y="52143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360165" y="5085082"/>
            <a:ext cx="30219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272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5zk,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-3846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08139" y="5352696"/>
            <a:ext cx="6324600" cy="1182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400"/>
              </a:lnSpc>
              <a:spcBef>
                <a:spcPts val="10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862965">
              <a:lnSpc>
                <a:spcPct val="100000"/>
              </a:lnSpc>
              <a:spcBef>
                <a:spcPts val="755"/>
              </a:spcBef>
              <a:tabLst>
                <a:tab pos="335724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5" dirty="0">
                <a:latin typeface="Cambria Math"/>
                <a:cs typeface="Cambria Math"/>
              </a:rPr>
              <a:t>3x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2x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1 −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2xy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МА1.Э1.24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7324" y="1034291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15511" y="1203192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25798" y="1169927"/>
            <a:ext cx="91884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6172" dirty="0">
                <a:latin typeface="Cambria Math"/>
                <a:cs typeface="Cambria Math"/>
              </a:rPr>
              <a:t>s→0</a:t>
            </a:r>
            <a:r>
              <a:rPr sz="1350" spc="-52" baseline="-6172" dirty="0">
                <a:latin typeface="Cambria Math"/>
                <a:cs typeface="Cambria Math"/>
              </a:rPr>
              <a:t> </a:t>
            </a:r>
            <a:r>
              <a:rPr sz="900" spc="20" dirty="0">
                <a:latin typeface="Cambria Math"/>
                <a:cs typeface="Cambria Math"/>
              </a:rPr>
              <a:t>3(</a:t>
            </a:r>
            <a:r>
              <a:rPr sz="1125" spc="30" baseline="33333" dirty="0">
                <a:latin typeface="Cambria Math"/>
                <a:cs typeface="Cambria Math"/>
              </a:rPr>
              <a:t>3</a:t>
            </a:r>
            <a:r>
              <a:rPr sz="1350" spc="30" baseline="-3086" dirty="0">
                <a:latin typeface="Cambria Math"/>
                <a:cs typeface="Cambria Math"/>
              </a:rPr>
              <a:t>√</a:t>
            </a:r>
            <a:r>
              <a:rPr sz="900" spc="20" dirty="0">
                <a:latin typeface="Cambria Math"/>
                <a:cs typeface="Cambria Math"/>
              </a:rPr>
              <a:t>1+s–1)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99104" y="1163568"/>
            <a:ext cx="634365" cy="0"/>
          </a:xfrm>
          <a:custGeom>
            <a:avLst/>
            <a:gdLst/>
            <a:ahLst/>
            <a:cxnLst/>
            <a:rect l="l" t="t" r="r" b="b"/>
            <a:pathLst>
              <a:path w="634364">
                <a:moveTo>
                  <a:pt x="0" y="0"/>
                </a:moveTo>
                <a:lnTo>
                  <a:pt x="633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547362" y="936755"/>
            <a:ext cx="6324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80" dirty="0">
                <a:latin typeface="Cambria Math"/>
                <a:cs typeface="Cambria Math"/>
              </a:rPr>
              <a:t>2(e</a:t>
            </a:r>
            <a:r>
              <a:rPr sz="1125" spc="120" baseline="22222" dirty="0">
                <a:latin typeface="Cambria Math"/>
                <a:cs typeface="Cambria Math"/>
              </a:rPr>
              <a:t>gx</a:t>
            </a:r>
            <a:r>
              <a:rPr sz="900" spc="80" dirty="0">
                <a:latin typeface="Cambria Math"/>
                <a:cs typeface="Cambria Math"/>
              </a:rPr>
              <a:t>–1)</a:t>
            </a:r>
            <a:r>
              <a:rPr sz="900" spc="210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24072" y="1456176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647946" y="1579883"/>
            <a:ext cx="1543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254" baseline="-18518" dirty="0">
                <a:latin typeface="Cambria Math"/>
                <a:cs typeface="Cambria Math"/>
              </a:rPr>
              <a:t>s</a:t>
            </a:r>
            <a:r>
              <a:rPr sz="750" spc="30" dirty="0">
                <a:latin typeface="Cambria Math"/>
                <a:cs typeface="Cambria Math"/>
              </a:rPr>
              <a:t>2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49396" y="1610100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78808" y="1644390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04132" y="1610100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>
                <a:moveTo>
                  <a:pt x="0" y="0"/>
                </a:moveTo>
                <a:lnTo>
                  <a:pt x="1417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12564" y="1463034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36592" y="1456176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091430" y="1622555"/>
            <a:ext cx="6832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1980" algn="l"/>
              </a:tabLst>
            </a:pP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1350" spc="30" baseline="3086" dirty="0">
                <a:latin typeface="Cambria Math"/>
                <a:cs typeface="Cambria Math"/>
              </a:rPr>
              <a:t>2</a:t>
            </a:r>
            <a:r>
              <a:rPr sz="1350" baseline="3086" dirty="0">
                <a:latin typeface="Cambria Math"/>
                <a:cs typeface="Cambria Math"/>
              </a:rPr>
              <a:t>	</a:t>
            </a:r>
            <a:r>
              <a:rPr sz="1350" spc="209" baseline="3086" dirty="0">
                <a:latin typeface="Cambria Math"/>
                <a:cs typeface="Cambria Math"/>
              </a:rPr>
              <a:t>s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437888" y="1610100"/>
            <a:ext cx="584200" cy="0"/>
          </a:xfrm>
          <a:custGeom>
            <a:avLst/>
            <a:gdLst/>
            <a:ahLst/>
            <a:cxnLst/>
            <a:rect l="l" t="t" r="r" b="b"/>
            <a:pathLst>
              <a:path w="584200">
                <a:moveTo>
                  <a:pt x="0" y="0"/>
                </a:moveTo>
                <a:lnTo>
                  <a:pt x="58369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5799" y="1390907"/>
            <a:ext cx="18427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29914" dirty="0">
                <a:latin typeface="Cambria Math"/>
                <a:cs typeface="Cambria Math"/>
              </a:rPr>
              <a:t>y </a:t>
            </a:r>
            <a:r>
              <a:rPr sz="1950" spc="-7" baseline="-29914" dirty="0">
                <a:latin typeface="Cambria Math"/>
                <a:cs typeface="Cambria Math"/>
              </a:rPr>
              <a:t>= </a:t>
            </a:r>
            <a:r>
              <a:rPr sz="1350" spc="75" baseline="6172" dirty="0">
                <a:latin typeface="Cambria Math"/>
                <a:cs typeface="Cambria Math"/>
              </a:rPr>
              <a:t>√</a:t>
            </a:r>
            <a:r>
              <a:rPr sz="1350" spc="75" baseline="3086" dirty="0">
                <a:latin typeface="Cambria Math"/>
                <a:cs typeface="Cambria Math"/>
              </a:rPr>
              <a:t>s</a:t>
            </a:r>
            <a:r>
              <a:rPr sz="1125" spc="75" baseline="25925" dirty="0">
                <a:latin typeface="Cambria Math"/>
                <a:cs typeface="Cambria Math"/>
              </a:rPr>
              <a:t>2</a:t>
            </a:r>
            <a:r>
              <a:rPr sz="1350" spc="75" baseline="3086" dirty="0">
                <a:latin typeface="Cambria Math"/>
                <a:cs typeface="Cambria Math"/>
              </a:rPr>
              <a:t>+2 </a:t>
            </a:r>
            <a:r>
              <a:rPr sz="1950" spc="-7" baseline="-29914" dirty="0">
                <a:latin typeface="Cambria Math"/>
                <a:cs typeface="Cambria Math"/>
              </a:rPr>
              <a:t>− </a:t>
            </a:r>
            <a:r>
              <a:rPr sz="1350" spc="30" baseline="3086" dirty="0">
                <a:latin typeface="Cambria Math"/>
                <a:cs typeface="Cambria Math"/>
              </a:rPr>
              <a:t>1 </a:t>
            </a:r>
            <a:r>
              <a:rPr sz="1950" spc="-7" baseline="-29914" dirty="0">
                <a:latin typeface="Cambria Math"/>
                <a:cs typeface="Cambria Math"/>
              </a:rPr>
              <a:t>ln</a:t>
            </a:r>
            <a:r>
              <a:rPr sz="1950" spc="195" baseline="-29914" dirty="0">
                <a:latin typeface="Cambria Math"/>
                <a:cs typeface="Cambria Math"/>
              </a:rPr>
              <a:t> </a:t>
            </a:r>
            <a:r>
              <a:rPr sz="900" spc="25" dirty="0">
                <a:latin typeface="Cambria Math"/>
                <a:cs typeface="Cambria Math"/>
              </a:rPr>
              <a:t>√</a:t>
            </a:r>
            <a:r>
              <a:rPr sz="1350" spc="37" baseline="3086" dirty="0">
                <a:latin typeface="Cambria Math"/>
                <a:cs typeface="Cambria Math"/>
              </a:rPr>
              <a:t>2+</a:t>
            </a:r>
            <a:r>
              <a:rPr sz="1350" spc="37" baseline="6172" dirty="0">
                <a:latin typeface="Cambria Math"/>
                <a:cs typeface="Cambria Math"/>
              </a:rPr>
              <a:t>√</a:t>
            </a:r>
            <a:r>
              <a:rPr sz="1350" spc="37" baseline="3086" dirty="0">
                <a:latin typeface="Cambria Math"/>
                <a:cs typeface="Cambria Math"/>
              </a:rPr>
              <a:t>s</a:t>
            </a:r>
            <a:r>
              <a:rPr sz="1125" spc="37" baseline="25925" dirty="0">
                <a:latin typeface="Cambria Math"/>
                <a:cs typeface="Cambria Math"/>
              </a:rPr>
              <a:t>2</a:t>
            </a:r>
            <a:r>
              <a:rPr sz="1350" spc="37" baseline="3086" dirty="0">
                <a:latin typeface="Cambria Math"/>
                <a:cs typeface="Cambria Math"/>
              </a:rPr>
              <a:t>+2</a:t>
            </a:r>
            <a:r>
              <a:rPr sz="1950" spc="37" baseline="-29914" dirty="0">
                <a:latin typeface="Cambria Math"/>
                <a:cs typeface="Cambria Math"/>
              </a:rPr>
              <a:t>.</a:t>
            </a:r>
            <a:endParaRPr sz="1950" baseline="-29914">
              <a:latin typeface="Cambria Math"/>
              <a:cs typeface="Cambria Math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689099" y="1064913"/>
          <a:ext cx="2306955" cy="1040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525269"/>
              </a:tblGrid>
              <a:tr h="314402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9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94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13664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13664" marB="0"/>
                </a:tc>
              </a:tr>
              <a:tr h="296876">
                <a:tc>
                  <a:txBody>
                    <a:bodyPr/>
                    <a:lstStyle/>
                    <a:p>
                      <a:pPr marL="31750">
                        <a:lnSpc>
                          <a:spcPts val="1480"/>
                        </a:lnSpc>
                        <a:spcBef>
                          <a:spcPts val="755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80"/>
                        </a:lnSpc>
                        <a:spcBef>
                          <a:spcPts val="75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интеграл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/>
                </a:tc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3363467" y="2021580"/>
            <a:ext cx="786765" cy="0"/>
          </a:xfrm>
          <a:custGeom>
            <a:avLst/>
            <a:gdLst/>
            <a:ahLst/>
            <a:cxnLst/>
            <a:rect l="l" t="t" r="r" b="b"/>
            <a:pathLst>
              <a:path w="786764">
                <a:moveTo>
                  <a:pt x="0" y="0"/>
                </a:moveTo>
                <a:lnTo>
                  <a:pt x="7863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11068" y="2600700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5">
                <a:moveTo>
                  <a:pt x="0" y="0"/>
                </a:moveTo>
                <a:lnTo>
                  <a:pt x="1844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08148" y="1745609"/>
            <a:ext cx="5983605" cy="191388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2697480" marR="2283460" indent="-167640">
              <a:lnSpc>
                <a:spcPct val="117200"/>
              </a:lnSpc>
              <a:spcBef>
                <a:spcPts val="21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315" baseline="-36324" dirty="0">
                <a:latin typeface="Cambria Math"/>
                <a:cs typeface="Cambria Math"/>
              </a:rPr>
              <a:t> </a:t>
            </a:r>
            <a:r>
              <a:rPr sz="900" spc="100" dirty="0">
                <a:latin typeface="Cambria Math"/>
                <a:cs typeface="Cambria Math"/>
              </a:rPr>
              <a:t>4s</a:t>
            </a:r>
            <a:r>
              <a:rPr sz="1125" spc="150" baseline="22222" dirty="0">
                <a:latin typeface="Cambria Math"/>
                <a:cs typeface="Cambria Math"/>
              </a:rPr>
              <a:t>4</a:t>
            </a:r>
            <a:r>
              <a:rPr sz="900" spc="100" dirty="0">
                <a:latin typeface="Cambria Math"/>
                <a:cs typeface="Cambria Math"/>
              </a:rPr>
              <a:t>+2s</a:t>
            </a:r>
            <a:r>
              <a:rPr sz="1125" spc="150" baseline="22222" dirty="0">
                <a:latin typeface="Cambria Math"/>
                <a:cs typeface="Cambria Math"/>
              </a:rPr>
              <a:t>2</a:t>
            </a:r>
            <a:r>
              <a:rPr sz="900" spc="100" dirty="0">
                <a:latin typeface="Cambria Math"/>
                <a:cs typeface="Cambria Math"/>
              </a:rPr>
              <a:t>–s–3 </a:t>
            </a:r>
            <a:r>
              <a:rPr sz="1950" spc="60" baseline="-32051" dirty="0">
                <a:latin typeface="Cambria Math"/>
                <a:cs typeface="Cambria Math"/>
              </a:rPr>
              <a:t>dx.  </a:t>
            </a:r>
            <a:r>
              <a:rPr sz="900" spc="65" dirty="0">
                <a:latin typeface="Cambria Math"/>
                <a:cs typeface="Cambria Math"/>
              </a:rPr>
              <a:t>s(s–1)(s+1)</a:t>
            </a:r>
            <a:endParaRPr sz="9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6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873760">
              <a:lnSpc>
                <a:spcPct val="100000"/>
              </a:lnSpc>
              <a:spcBef>
                <a:spcPts val="960"/>
              </a:spcBef>
              <a:tabLst>
                <a:tab pos="2084705" algn="l"/>
                <a:tab pos="3051175" algn="l"/>
                <a:tab pos="3817620" algn="l"/>
                <a:tab pos="4570730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8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8,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√2x,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20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15x</a:t>
            </a:r>
            <a:r>
              <a:rPr sz="1950" spc="15" baseline="4273" dirty="0">
                <a:latin typeface="Cambria Math"/>
                <a:cs typeface="Cambria Math"/>
              </a:rPr>
              <a:t>⁄</a:t>
            </a:r>
            <a:r>
              <a:rPr sz="1300" spc="10" dirty="0">
                <a:latin typeface="Cambria Math"/>
                <a:cs typeface="Cambria Math"/>
              </a:rPr>
              <a:t>11.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7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446020" y="3982968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35580" y="3982968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433322" y="3728723"/>
            <a:ext cx="7937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3530" algn="l"/>
                <a:tab pos="688975" algn="l"/>
              </a:tabLst>
            </a:pPr>
            <a:r>
              <a:rPr sz="1300" spc="-5" dirty="0">
                <a:latin typeface="Cambria Math"/>
                <a:cs typeface="Cambria Math"/>
              </a:rPr>
              <a:t>3	4	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136392" y="40271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28188" y="3982968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003038" y="3667762"/>
            <a:ext cx="3613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85" dirty="0">
                <a:latin typeface="Cambria Math"/>
                <a:cs typeface="Cambria Math"/>
              </a:rPr>
              <a:t>3</a:t>
            </a: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32578" y="3964942"/>
            <a:ext cx="1054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015740" y="3982968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131571" y="3853690"/>
            <a:ext cx="23012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69720" algn="l"/>
                <a:tab pos="2254250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950" spc="89" baseline="-38461" dirty="0">
                <a:latin typeface="Cambria Math"/>
                <a:cs typeface="Cambria Math"/>
              </a:rPr>
              <a:t>x</a:t>
            </a:r>
            <a:r>
              <a:rPr sz="1950" spc="60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950" spc="97" baseline="-38461" dirty="0">
                <a:latin typeface="Cambria Math"/>
                <a:cs typeface="Cambria Math"/>
              </a:rPr>
              <a:t>y</a:t>
            </a:r>
            <a:r>
              <a:rPr sz="1950" spc="44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950" spc="-7" baseline="-47008" dirty="0">
                <a:latin typeface="Cambria Math"/>
                <a:cs typeface="Cambria Math"/>
              </a:rPr>
              <a:t>√</a:t>
            </a:r>
            <a:r>
              <a:rPr sz="1950" spc="-7" baseline="-44871" dirty="0">
                <a:latin typeface="Cambria Math"/>
                <a:cs typeface="Cambria Math"/>
              </a:rPr>
              <a:t>6</a:t>
            </a:r>
            <a:r>
              <a:rPr sz="1950" spc="52" baseline="-44871" dirty="0">
                <a:latin typeface="Cambria Math"/>
                <a:cs typeface="Cambria Math"/>
              </a:rPr>
              <a:t>z</a:t>
            </a:r>
            <a:r>
              <a:rPr sz="1950" spc="-75" baseline="-4487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22822" y="3728723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390388" y="40271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282184" y="398296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737593" y="3853690"/>
            <a:ext cx="873125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743585" algn="l"/>
              </a:tabLst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95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10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544195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8145" y="4159405"/>
            <a:ext cx="6126480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6900"/>
              </a:lnSpc>
              <a:spcBef>
                <a:spcPts val="100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6.	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929622" y="4780282"/>
            <a:ext cx="1054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937760" y="50345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360162" y="4905250"/>
            <a:ext cx="30219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272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4yj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5zk,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-3846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08148" y="5174388"/>
            <a:ext cx="6324600" cy="1475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400"/>
              </a:lnSpc>
              <a:spcBef>
                <a:spcPts val="10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323340">
              <a:lnSpc>
                <a:spcPct val="100000"/>
              </a:lnSpc>
              <a:spcBef>
                <a:spcPts val="745"/>
              </a:spcBef>
              <a:tabLst>
                <a:tab pos="2217420" algn="l"/>
              </a:tabLst>
            </a:pPr>
            <a:r>
              <a:rPr sz="1300" spc="75" dirty="0">
                <a:latin typeface="Cambria Math"/>
                <a:cs typeface="Cambria Math"/>
              </a:rPr>
              <a:t>a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i,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1 −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y,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 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 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  <a:tab pos="2341245" algn="l"/>
                <a:tab pos="3479800" algn="l"/>
                <a:tab pos="437832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xyi,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sinx,	</a:t>
            </a:r>
            <a:r>
              <a:rPr sz="1300" spc="30" dirty="0">
                <a:latin typeface="Cambria Math"/>
                <a:cs typeface="Cambria Math"/>
              </a:rPr>
              <a:t>M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n,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0,0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78488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7426" y="1078488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5798" y="1229363"/>
            <a:ext cx="3994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105" dirty="0">
                <a:latin typeface="Cambria Math"/>
                <a:cs typeface="Cambria Math"/>
              </a:rPr>
              <a:t>n</a:t>
            </a:r>
            <a:r>
              <a:rPr sz="1350" baseline="3086" dirty="0">
                <a:latin typeface="Cambria Math"/>
                <a:cs typeface="Cambria Math"/>
              </a:rPr>
              <a:t>⁄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6610" y="990096"/>
            <a:ext cx="534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7" baseline="-18518" dirty="0">
                <a:latin typeface="Cambria Math"/>
                <a:cs typeface="Cambria Math"/>
              </a:rPr>
              <a:t>2</a:t>
            </a:r>
            <a:r>
              <a:rPr sz="750" spc="85" dirty="0">
                <a:latin typeface="Cambria Math"/>
                <a:cs typeface="Cambria Math"/>
              </a:rPr>
              <a:t>cos</a:t>
            </a:r>
            <a:r>
              <a:rPr sz="1125" spc="127" baseline="22222" dirty="0">
                <a:latin typeface="Cambria Math"/>
                <a:cs typeface="Cambria Math"/>
              </a:rPr>
              <a:t>2</a:t>
            </a:r>
            <a:r>
              <a:rPr sz="750" spc="85" dirty="0">
                <a:latin typeface="Cambria Math"/>
                <a:cs typeface="Cambria Math"/>
              </a:rPr>
              <a:t>x</a:t>
            </a:r>
            <a:r>
              <a:rPr sz="1350" spc="127" baseline="-18518" dirty="0">
                <a:latin typeface="Cambria Math"/>
                <a:cs typeface="Cambria Math"/>
              </a:rPr>
              <a:t>–1</a:t>
            </a:r>
            <a:endParaRPr sz="1350" baseline="-18518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07382" y="1212599"/>
            <a:ext cx="3657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40" dirty="0">
                <a:latin typeface="Cambria Math"/>
                <a:cs typeface="Cambria Math"/>
              </a:rPr>
              <a:t>l</a:t>
            </a:r>
            <a:r>
              <a:rPr sz="900" spc="55" dirty="0">
                <a:latin typeface="Cambria Math"/>
                <a:cs typeface="Cambria Math"/>
              </a:rPr>
              <a:t>n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35" dirty="0">
                <a:latin typeface="Cambria Math"/>
                <a:cs typeface="Cambria Math"/>
              </a:rPr>
              <a:t>i</a:t>
            </a:r>
            <a:r>
              <a:rPr sz="900" spc="55" dirty="0">
                <a:latin typeface="Cambria Math"/>
                <a:cs typeface="Cambria Math"/>
              </a:rPr>
              <a:t>n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39311" y="1207764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6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34102" y="1078488"/>
            <a:ext cx="59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157" y="1494539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649979" y="1651248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49396" y="1623816"/>
            <a:ext cx="410209" cy="0"/>
          </a:xfrm>
          <a:custGeom>
            <a:avLst/>
            <a:gdLst/>
            <a:ahLst/>
            <a:cxnLst/>
            <a:rect l="l" t="t" r="r" b="b"/>
            <a:pathLst>
              <a:path w="410210">
                <a:moveTo>
                  <a:pt x="0" y="0"/>
                </a:moveTo>
                <a:lnTo>
                  <a:pt x="4099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54423" y="1618482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62602" y="1628651"/>
            <a:ext cx="10807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1185" algn="l"/>
                <a:tab pos="850265" algn="l"/>
              </a:tabLst>
            </a:pP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44" baseline="22222" dirty="0">
                <a:latin typeface="Cambria Math"/>
                <a:cs typeface="Cambria Math"/>
              </a:rPr>
              <a:t>2</a:t>
            </a:r>
            <a:r>
              <a:rPr sz="1125" baseline="22222" dirty="0">
                <a:latin typeface="Cambria Math"/>
                <a:cs typeface="Cambria Math"/>
              </a:rPr>
              <a:t>	</a:t>
            </a:r>
            <a:r>
              <a:rPr sz="900" spc="20" dirty="0">
                <a:latin typeface="Cambria Math"/>
                <a:cs typeface="Cambria Math"/>
              </a:rPr>
              <a:t>2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13504" y="1623816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807" y="1397003"/>
            <a:ext cx="14541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32051" dirty="0">
                <a:latin typeface="Cambria Math"/>
                <a:cs typeface="Cambria Math"/>
              </a:rPr>
              <a:t>y </a:t>
            </a:r>
            <a:r>
              <a:rPr sz="1950" spc="-7" baseline="-32051" dirty="0">
                <a:latin typeface="Cambria Math"/>
                <a:cs typeface="Cambria Math"/>
              </a:rPr>
              <a:t>= </a:t>
            </a:r>
            <a:r>
              <a:rPr sz="900" spc="60" dirty="0">
                <a:latin typeface="Cambria Math"/>
                <a:cs typeface="Cambria Math"/>
              </a:rPr>
              <a:t>arcsins </a:t>
            </a:r>
            <a:r>
              <a:rPr sz="1950" spc="-7" baseline="-32051" dirty="0">
                <a:latin typeface="Cambria Math"/>
                <a:cs typeface="Cambria Math"/>
              </a:rPr>
              <a:t>+ </a:t>
            </a:r>
            <a:r>
              <a:rPr sz="900" spc="20" dirty="0">
                <a:latin typeface="Cambria Math"/>
                <a:cs typeface="Cambria Math"/>
              </a:rPr>
              <a:t>1 </a:t>
            </a:r>
            <a:r>
              <a:rPr sz="1950" spc="-7" baseline="-32051" dirty="0">
                <a:latin typeface="Cambria Math"/>
                <a:cs typeface="Cambria Math"/>
              </a:rPr>
              <a:t>ln</a:t>
            </a:r>
            <a:r>
              <a:rPr sz="1950" spc="97" baseline="-32051" dirty="0">
                <a:latin typeface="Cambria Math"/>
                <a:cs typeface="Cambria Math"/>
              </a:rPr>
              <a:t> </a:t>
            </a:r>
            <a:r>
              <a:rPr sz="900" spc="95" dirty="0">
                <a:latin typeface="Cambria Math"/>
                <a:cs typeface="Cambria Math"/>
              </a:rPr>
              <a:t>1–s</a:t>
            </a:r>
            <a:r>
              <a:rPr sz="1950" spc="142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157" y="189839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58971" y="2032511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363467" y="202767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225807" y="1800863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631948" y="2605272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704844" y="2605272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4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08155" y="2255015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310640">
              <a:lnSpc>
                <a:spcPct val="100000"/>
              </a:lnSpc>
              <a:spcBef>
                <a:spcPts val="1005"/>
              </a:spcBef>
              <a:tabLst>
                <a:tab pos="2475230" algn="l"/>
                <a:tab pos="3546475" algn="l"/>
                <a:tab pos="4300855" algn="l"/>
              </a:tabLst>
            </a:pPr>
            <a:r>
              <a:rPr sz="1950" spc="89" baseline="2136" dirty="0">
                <a:latin typeface="Cambria Math"/>
                <a:cs typeface="Cambria Math"/>
              </a:rPr>
              <a:t>x</a:t>
            </a:r>
            <a:r>
              <a:rPr sz="1950" spc="179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157" baseline="2136" dirty="0">
                <a:latin typeface="Cambria Math"/>
                <a:cs typeface="Cambria Math"/>
              </a:rPr>
              <a:t>19</a:t>
            </a:r>
            <a:r>
              <a:rPr sz="1300" spc="105" dirty="0">
                <a:latin typeface="Cambria Math"/>
                <a:cs typeface="Cambria Math"/>
              </a:rPr>
              <a:t>ƒ</a:t>
            </a:r>
            <a:r>
              <a:rPr sz="1950" spc="157" baseline="2136" dirty="0">
                <a:latin typeface="Cambria Math"/>
                <a:cs typeface="Cambria Math"/>
              </a:rPr>
              <a:t>2y,	</a:t>
            </a:r>
            <a:r>
              <a:rPr sz="1950" spc="89" baseline="2136" dirty="0">
                <a:latin typeface="Cambria Math"/>
                <a:cs typeface="Cambria Math"/>
              </a:rPr>
              <a:t>x</a:t>
            </a:r>
            <a:r>
              <a:rPr sz="1950" spc="179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12" baseline="2136" dirty="0">
                <a:latin typeface="Cambria Math"/>
                <a:cs typeface="Cambria Math"/>
              </a:rPr>
              <a:t> </a:t>
            </a:r>
            <a:r>
              <a:rPr sz="1950" spc="195" baseline="2136" dirty="0">
                <a:latin typeface="Cambria Math"/>
                <a:cs typeface="Cambria Math"/>
              </a:rPr>
              <a:t>4</a:t>
            </a:r>
            <a:r>
              <a:rPr sz="1300" spc="130" dirty="0">
                <a:latin typeface="Cambria Math"/>
                <a:cs typeface="Cambria Math"/>
              </a:rPr>
              <a:t>ƒ</a:t>
            </a:r>
            <a:r>
              <a:rPr sz="1950" spc="195" baseline="2136" dirty="0">
                <a:latin typeface="Cambria Math"/>
                <a:cs typeface="Cambria Math"/>
              </a:rPr>
              <a:t>2y,	</a:t>
            </a:r>
            <a:r>
              <a:rPr sz="1950" spc="52" baseline="2136" dirty="0">
                <a:latin typeface="Cambria Math"/>
                <a:cs typeface="Cambria Math"/>
              </a:rPr>
              <a:t>z</a:t>
            </a:r>
            <a:r>
              <a:rPr sz="1950" spc="157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0,	</a:t>
            </a:r>
            <a:r>
              <a:rPr sz="1950" spc="52" baseline="2136" dirty="0">
                <a:latin typeface="Cambria Math"/>
                <a:cs typeface="Cambria Math"/>
              </a:rPr>
              <a:t>z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97" baseline="2136" dirty="0">
                <a:latin typeface="Cambria Math"/>
                <a:cs typeface="Cambria Math"/>
              </a:rPr>
              <a:t>y </a:t>
            </a:r>
            <a:r>
              <a:rPr sz="1950" spc="-7" baseline="2136" dirty="0">
                <a:latin typeface="Cambria Math"/>
                <a:cs typeface="Cambria Math"/>
              </a:rPr>
              <a:t>=</a:t>
            </a:r>
            <a:r>
              <a:rPr sz="1950" spc="120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2.</a:t>
            </a:r>
            <a:endParaRPr sz="1950" baseline="2136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7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542032" y="38138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342388" y="403021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38272" y="38138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428747" y="4012186"/>
            <a:ext cx="6038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9</a:t>
            </a:r>
            <a:r>
              <a:rPr sz="1300" spc="65" dirty="0">
                <a:latin typeface="Cambria Math"/>
                <a:cs typeface="Cambria Math"/>
              </a:rPr>
              <a:t>y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830068" y="40302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877071" y="3900934"/>
            <a:ext cx="13252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− </a:t>
            </a:r>
            <a:r>
              <a:rPr sz="1950" spc="-7" baseline="42735" dirty="0">
                <a:latin typeface="Cambria Math"/>
                <a:cs typeface="Cambria Math"/>
              </a:rPr>
              <a:t>4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</a:t>
            </a:r>
            <a:r>
              <a:rPr sz="1950" spc="-157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08094" y="3775966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334511" y="40744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213606" y="4042666"/>
            <a:ext cx="3048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r>
              <a:rPr sz="1950" spc="52" baseline="2136" dirty="0">
                <a:latin typeface="Cambria Math"/>
                <a:cs typeface="Cambria Math"/>
              </a:rPr>
              <a:t>z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226308" y="4030212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13860" y="4030212"/>
            <a:ext cx="344805" cy="0"/>
          </a:xfrm>
          <a:custGeom>
            <a:avLst/>
            <a:gdLst/>
            <a:ahLst/>
            <a:cxnLst/>
            <a:rect l="l" t="t" r="r" b="b"/>
            <a:pathLst>
              <a:path w="344804">
                <a:moveTo>
                  <a:pt x="0" y="0"/>
                </a:moveTo>
                <a:lnTo>
                  <a:pt x="3444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356860" y="40302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646420" y="40744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38216" y="40302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522978" y="3900934"/>
            <a:ext cx="2342515" cy="33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20"/>
              </a:lnSpc>
              <a:spcBef>
                <a:spcPts val="95"/>
              </a:spcBef>
              <a:tabLst>
                <a:tab pos="376555" algn="l"/>
                <a:tab pos="817244" algn="l"/>
                <a:tab pos="1063625" algn="l"/>
                <a:tab pos="142811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	</a:t>
            </a:r>
            <a:r>
              <a:rPr sz="1950" spc="-7" baseline="42735" dirty="0">
                <a:latin typeface="Cambria Math"/>
                <a:cs typeface="Cambria Math"/>
              </a:rPr>
              <a:t>1	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30" dirty="0">
                <a:latin typeface="Cambria Math"/>
                <a:cs typeface="Cambria Math"/>
              </a:rPr>
              <a:t>(2,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-150" baseline="4273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L="690245">
              <a:lnSpc>
                <a:spcPts val="1220"/>
              </a:lnSpc>
              <a:tabLst>
                <a:tab pos="1833245" algn="l"/>
              </a:tabLst>
            </a:pPr>
            <a:r>
              <a:rPr sz="1300" spc="75" dirty="0">
                <a:latin typeface="Cambria Math"/>
                <a:cs typeface="Cambria Math"/>
              </a:rPr>
              <a:t>x</a:t>
            </a:r>
            <a:r>
              <a:rPr sz="1350" spc="112" baseline="24691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yz	</a:t>
            </a: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950" spc="-7" baseline="-10683" dirty="0">
                <a:latin typeface="Cambria Math"/>
                <a:cs typeface="Cambria Math"/>
              </a:rPr>
              <a:t>√</a:t>
            </a:r>
            <a:r>
              <a:rPr sz="1950" spc="-7" baseline="-8547" dirty="0">
                <a:latin typeface="Cambria Math"/>
                <a:cs typeface="Cambria Math"/>
              </a:rPr>
              <a:t>6</a:t>
            </a:r>
            <a:endParaRPr sz="1950" baseline="-8547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428232" y="5811768"/>
            <a:ext cx="91440" cy="0"/>
          </a:xfrm>
          <a:custGeom>
            <a:avLst/>
            <a:gdLst/>
            <a:ahLst/>
            <a:cxnLst/>
            <a:rect l="l" t="t" r="r" b="b"/>
            <a:pathLst>
              <a:path w="91440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708149" y="4209697"/>
            <a:ext cx="6324600" cy="2372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714500">
              <a:lnSpc>
                <a:spcPct val="100000"/>
              </a:lnSpc>
              <a:spcBef>
                <a:spcPts val="755"/>
              </a:spcBef>
              <a:tabLst>
                <a:tab pos="3246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3y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480059">
              <a:lnSpc>
                <a:spcPct val="100000"/>
              </a:lnSpc>
              <a:spcBef>
                <a:spcPts val="790"/>
              </a:spcBef>
              <a:tabLst>
                <a:tab pos="363156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4273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xz</a:t>
            </a:r>
            <a:r>
              <a:rPr sz="1950" spc="60" baseline="4273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0" baseline="4273" dirty="0">
                <a:latin typeface="Cambria Math"/>
                <a:cs typeface="Cambria Math"/>
              </a:rPr>
              <a:t>(</a:t>
            </a:r>
            <a:r>
              <a:rPr sz="1300" spc="40" dirty="0">
                <a:latin typeface="Cambria Math"/>
                <a:cs typeface="Cambria Math"/>
              </a:rPr>
              <a:t>yx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0" dirty="0">
                <a:latin typeface="Cambria Math"/>
                <a:cs typeface="Cambria Math"/>
              </a:rPr>
              <a:t>z</a:t>
            </a:r>
            <a:r>
              <a:rPr sz="1950" spc="60" baseline="4273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4273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yz</a:t>
            </a:r>
            <a:r>
              <a:rPr sz="1300" spc="-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4273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4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√2.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20"/>
              </a:lnSpc>
              <a:spcBef>
                <a:spcPts val="125"/>
              </a:spcBef>
              <a:buAutoNum type="arabicPeriod" startAt="8"/>
              <a:tabLst>
                <a:tab pos="281940" algn="l"/>
                <a:tab pos="282575" algn="l"/>
                <a:tab pos="2808605" algn="l"/>
                <a:tab pos="3895725" algn="l"/>
                <a:tab pos="475805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i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xj,	</a:t>
            </a:r>
            <a:r>
              <a:rPr sz="1300" spc="5" dirty="0">
                <a:latin typeface="Cambria Math"/>
                <a:cs typeface="Cambria Math"/>
              </a:rPr>
              <a:t>L: </a:t>
            </a:r>
            <a:r>
              <a:rPr sz="1300" spc="-5" dirty="0">
                <a:latin typeface="Cambria Math"/>
                <a:cs typeface="Cambria Math"/>
              </a:rPr>
              <a:t>y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2x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00" spc="4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0,0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1,2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25798" y="1151639"/>
            <a:ext cx="8731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9259" dirty="0">
                <a:latin typeface="Cambria Math"/>
                <a:cs typeface="Cambria Math"/>
              </a:rPr>
              <a:t>s→2</a:t>
            </a:r>
            <a:r>
              <a:rPr sz="1350" spc="-22" baseline="-9259" dirty="0">
                <a:latin typeface="Cambria Math"/>
                <a:cs typeface="Cambria Math"/>
              </a:rPr>
              <a:t> </a:t>
            </a:r>
            <a:r>
              <a:rPr sz="900" spc="60" dirty="0">
                <a:latin typeface="Cambria Math"/>
                <a:cs typeface="Cambria Math"/>
              </a:rPr>
              <a:t>sinln</a:t>
            </a:r>
            <a:r>
              <a:rPr sz="1350" spc="89" baseline="3086" dirty="0">
                <a:latin typeface="Cambria Math"/>
                <a:cs typeface="Cambria Math"/>
              </a:rPr>
              <a:t>(</a:t>
            </a:r>
            <a:r>
              <a:rPr sz="900" spc="60" dirty="0">
                <a:latin typeface="Cambria Math"/>
                <a:cs typeface="Cambria Math"/>
              </a:rPr>
              <a:t>s–1</a:t>
            </a:r>
            <a:r>
              <a:rPr sz="1350" spc="89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7324" y="919992"/>
            <a:ext cx="9067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300" u="sng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900" u="sng" spc="8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tgs–tg2</a:t>
            </a:r>
            <a:r>
              <a:rPr sz="900" spc="305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07610" y="1566167"/>
            <a:ext cx="4375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25" spc="-382" baseline="37037" dirty="0">
                <a:latin typeface="Cambria Math"/>
                <a:cs typeface="Cambria Math"/>
              </a:rPr>
              <a:t>4</a:t>
            </a: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1350" spc="82" baseline="3086" dirty="0">
                <a:latin typeface="Cambria Math"/>
                <a:cs typeface="Cambria Math"/>
              </a:rPr>
              <a:t>c</a:t>
            </a:r>
            <a:r>
              <a:rPr sz="1350" spc="89" baseline="3086" dirty="0">
                <a:latin typeface="Cambria Math"/>
                <a:cs typeface="Cambria Math"/>
              </a:rPr>
              <a:t>o</a:t>
            </a:r>
            <a:r>
              <a:rPr sz="1350" spc="75" baseline="3086" dirty="0">
                <a:latin typeface="Cambria Math"/>
                <a:cs typeface="Cambria Math"/>
              </a:rPr>
              <a:t>s</a:t>
            </a:r>
            <a:r>
              <a:rPr sz="1350" spc="22" baseline="3086" dirty="0">
                <a:latin typeface="Cambria Math"/>
                <a:cs typeface="Cambria Math"/>
              </a:rPr>
              <a:t>2</a:t>
            </a:r>
            <a:r>
              <a:rPr sz="1350" spc="209" baseline="3086" dirty="0">
                <a:latin typeface="Cambria Math"/>
                <a:cs typeface="Cambria Math"/>
              </a:rPr>
              <a:t>s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5797" y="1424435"/>
            <a:ext cx="13366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-10" dirty="0">
                <a:latin typeface="Cambria Math"/>
                <a:cs typeface="Cambria Math"/>
              </a:rPr>
              <a:t>arctg </a:t>
            </a:r>
            <a:r>
              <a:rPr sz="1300" spc="95" dirty="0">
                <a:latin typeface="Cambria Math"/>
                <a:cs typeface="Cambria Math"/>
              </a:rPr>
              <a:t>(</a:t>
            </a:r>
            <a:r>
              <a:rPr sz="1950" u="sng" spc="142" baseline="3205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350" u="sng" spc="112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coss</a:t>
            </a:r>
            <a:r>
              <a:rPr sz="1350" u="sng" spc="172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8147" y="517656"/>
            <a:ext cx="2268855" cy="1544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МА1.Э1.26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/>
            </a:pPr>
            <a:endParaRPr sz="140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/>
            </a:pPr>
            <a:endParaRPr sz="1450">
              <a:latin typeface="Times New Roman"/>
              <a:cs typeface="Times New Roman"/>
            </a:endParaRPr>
          </a:p>
          <a:p>
            <a:pPr marL="281940" indent="-269240">
              <a:lnSpc>
                <a:spcPct val="100000"/>
              </a:lnSpc>
              <a:buAutoNum type="arabicPeriod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58971" y="1973075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363467" y="1968240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25803" y="1741427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155" y="2195579"/>
            <a:ext cx="56616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4.	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16913" y="2704594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6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29612" y="272262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56688" y="26357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06017" y="2604011"/>
            <a:ext cx="6902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4273" dirty="0">
                <a:latin typeface="Cambria Math"/>
                <a:cs typeface="Cambria Math"/>
              </a:rPr>
              <a:t>y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-7" baseline="44871" dirty="0">
                <a:latin typeface="Cambria Math"/>
                <a:cs typeface="Cambria Math"/>
              </a:rPr>
              <a:t>5</a:t>
            </a:r>
            <a:r>
              <a:rPr sz="1950" spc="-44" baseline="44871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√</a:t>
            </a:r>
            <a:r>
              <a:rPr sz="1950" spc="44" baseline="4273" dirty="0">
                <a:latin typeface="Cambria Math"/>
                <a:cs typeface="Cambria Math"/>
              </a:rPr>
              <a:t>x,</a:t>
            </a:r>
            <a:endParaRPr sz="1950" baseline="4273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223260" y="272262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42332" y="272262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22036" y="26357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901174" y="2604011"/>
            <a:ext cx="2934970" cy="32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75"/>
              </a:lnSpc>
              <a:spcBef>
                <a:spcPts val="95"/>
              </a:spcBef>
              <a:tabLst>
                <a:tab pos="989330" algn="l"/>
                <a:tab pos="1741805" algn="l"/>
              </a:tabLst>
            </a:pPr>
            <a:r>
              <a:rPr sz="1950" spc="97" baseline="4273" dirty="0">
                <a:latin typeface="Cambria Math"/>
                <a:cs typeface="Cambria Math"/>
              </a:rPr>
              <a:t>y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270" baseline="4273" dirty="0">
                <a:latin typeface="Cambria Math"/>
                <a:cs typeface="Cambria Math"/>
              </a:rPr>
              <a:t> </a:t>
            </a:r>
            <a:r>
              <a:rPr sz="1950" spc="-7" baseline="44871" dirty="0">
                <a:latin typeface="Cambria Math"/>
                <a:cs typeface="Cambria Math"/>
              </a:rPr>
              <a:t>5 </a:t>
            </a:r>
            <a:r>
              <a:rPr sz="1950" spc="22" baseline="44871" dirty="0">
                <a:latin typeface="Cambria Math"/>
                <a:cs typeface="Cambria Math"/>
              </a:rPr>
              <a:t> </a:t>
            </a:r>
            <a:r>
              <a:rPr sz="1950" spc="75" baseline="4273" dirty="0">
                <a:latin typeface="Cambria Math"/>
                <a:cs typeface="Cambria Math"/>
              </a:rPr>
              <a:t>x,	</a:t>
            </a:r>
            <a:r>
              <a:rPr sz="1950" spc="52" baseline="4273" dirty="0">
                <a:latin typeface="Cambria Math"/>
                <a:cs typeface="Cambria Math"/>
              </a:rPr>
              <a:t>z</a:t>
            </a:r>
            <a:r>
              <a:rPr sz="1950" spc="14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1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0,	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-7" baseline="44871" dirty="0">
                <a:latin typeface="Cambria Math"/>
                <a:cs typeface="Cambria Math"/>
              </a:rPr>
              <a:t>5 </a:t>
            </a:r>
            <a:r>
              <a:rPr sz="1950" spc="30" baseline="4273" dirty="0">
                <a:latin typeface="Cambria Math"/>
                <a:cs typeface="Cambria Math"/>
              </a:rPr>
              <a:t>(3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-209" baseline="4273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√</a:t>
            </a:r>
            <a:r>
              <a:rPr sz="1950" spc="52" baseline="4273" dirty="0">
                <a:latin typeface="Cambria Math"/>
                <a:cs typeface="Cambria Math"/>
              </a:rPr>
              <a:t>x).</a:t>
            </a:r>
            <a:endParaRPr sz="1950" baseline="4273">
              <a:latin typeface="Cambria Math"/>
              <a:cs typeface="Cambria Math"/>
            </a:endParaRPr>
          </a:p>
          <a:p>
            <a:pPr marL="321945">
              <a:lnSpc>
                <a:spcPts val="1175"/>
              </a:lnSpc>
              <a:tabLst>
                <a:tab pos="2040889" algn="l"/>
              </a:tabLst>
            </a:pPr>
            <a:r>
              <a:rPr sz="1300" spc="-5" dirty="0">
                <a:latin typeface="Cambria Math"/>
                <a:cs typeface="Cambria Math"/>
              </a:rPr>
              <a:t>18	18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46" y="2862480"/>
            <a:ext cx="5983605" cy="897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10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269236" y="410641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58796" y="4106412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92196" y="38915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051048" y="41506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51404" y="4106412"/>
            <a:ext cx="373380" cy="0"/>
          </a:xfrm>
          <a:custGeom>
            <a:avLst/>
            <a:gdLst/>
            <a:ahLst/>
            <a:cxnLst/>
            <a:rect l="l" t="t" r="r" b="b"/>
            <a:pathLst>
              <a:path w="373380">
                <a:moveTo>
                  <a:pt x="0" y="0"/>
                </a:moveTo>
                <a:lnTo>
                  <a:pt x="3733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019548" y="3841498"/>
            <a:ext cx="142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930396" y="4106412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956309" y="3791206"/>
            <a:ext cx="2383790" cy="520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56845" algn="r">
              <a:lnSpc>
                <a:spcPts val="1510"/>
              </a:lnSpc>
              <a:spcBef>
                <a:spcPts val="95"/>
              </a:spcBef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ts val="1170"/>
              </a:lnSpc>
              <a:tabLst>
                <a:tab pos="1659889" algn="l"/>
                <a:tab pos="2336165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6</a:t>
            </a:r>
            <a:r>
              <a:rPr sz="1950" spc="22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2</a:t>
            </a:r>
            <a:r>
              <a:rPr sz="1950" spc="37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spc="-7" baseline="38461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baseline="42735" dirty="0">
                <a:latin typeface="Cambria Math"/>
                <a:cs typeface="Cambria Math"/>
              </a:rPr>
              <a:t> </a:t>
            </a:r>
            <a:r>
              <a:rPr sz="1950" spc="-44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L="312420">
              <a:lnSpc>
                <a:spcPts val="1220"/>
              </a:lnSpc>
              <a:tabLst>
                <a:tab pos="601980" algn="l"/>
                <a:tab pos="894715" algn="l"/>
                <a:tab pos="1973580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950" spc="7" baseline="-8547" dirty="0">
                <a:latin typeface="Cambria Math"/>
                <a:cs typeface="Cambria Math"/>
              </a:rPr>
              <a:t>2</a:t>
            </a:r>
            <a:r>
              <a:rPr sz="1950" spc="7" baseline="-10683" dirty="0">
                <a:latin typeface="Cambria Math"/>
                <a:cs typeface="Cambria Math"/>
              </a:rPr>
              <a:t>√</a:t>
            </a:r>
            <a:r>
              <a:rPr sz="1950" spc="7" baseline="-8547" dirty="0">
                <a:latin typeface="Cambria Math"/>
                <a:cs typeface="Cambria Math"/>
              </a:rPr>
              <a:t>2z	</a:t>
            </a: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350" spc="120" baseline="24691" dirty="0">
                <a:latin typeface="Cambria Math"/>
                <a:cs typeface="Cambria Math"/>
              </a:rPr>
              <a:t>2</a:t>
            </a:r>
            <a:r>
              <a:rPr sz="1300" spc="80" dirty="0">
                <a:latin typeface="Cambria Math"/>
                <a:cs typeface="Cambria Math"/>
              </a:rPr>
              <a:t>z</a:t>
            </a:r>
            <a:r>
              <a:rPr sz="1350" spc="120" baseline="24691" dirty="0">
                <a:latin typeface="Cambria Math"/>
                <a:cs typeface="Cambria Math"/>
              </a:rPr>
              <a:t>3</a:t>
            </a:r>
            <a:endParaRPr sz="1350" baseline="24691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80152" y="3859786"/>
            <a:ext cx="3771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u="sng" spc="-7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1350" u="sng" spc="30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spc="82" baseline="339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53455" y="38915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445252" y="41064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643104" y="3978659"/>
            <a:ext cx="11442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50" dirty="0">
                <a:latin typeface="Cambria Math"/>
                <a:cs typeface="Cambria Math"/>
              </a:rPr>
              <a:t>(√2, </a:t>
            </a:r>
            <a:r>
              <a:rPr sz="1300" spc="-5" dirty="0">
                <a:latin typeface="Cambria Math"/>
                <a:cs typeface="Cambria Math"/>
              </a:rPr>
              <a:t>√2, </a:t>
            </a:r>
            <a:r>
              <a:rPr sz="1950" spc="-7" baseline="-36324" dirty="0">
                <a:latin typeface="Cambria Math"/>
                <a:cs typeface="Cambria Math"/>
              </a:rPr>
              <a:t>2</a:t>
            </a:r>
            <a:r>
              <a:rPr sz="1950" spc="-89" baseline="-36324" dirty="0">
                <a:latin typeface="Cambria Math"/>
                <a:cs typeface="Cambria Math"/>
              </a:rPr>
              <a:t> </a:t>
            </a:r>
            <a:r>
              <a:rPr sz="1300" spc="10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838955" y="6773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730752" y="698982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61560" y="6773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53355" y="698982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708145" y="4298089"/>
            <a:ext cx="6326505" cy="2896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634365">
              <a:lnSpc>
                <a:spcPct val="100000"/>
              </a:lnSpc>
              <a:spcBef>
                <a:spcPts val="550"/>
              </a:spcBef>
              <a:tabLst>
                <a:tab pos="290639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e</a:t>
            </a:r>
            <a:r>
              <a:rPr sz="1350" spc="44" baseline="30864" dirty="0">
                <a:latin typeface="Cambria Math"/>
                <a:cs typeface="Cambria Math"/>
              </a:rPr>
              <a:t>z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00" dirty="0">
                <a:latin typeface="Cambria Math"/>
                <a:cs typeface="Cambria Math"/>
              </a:rPr>
              <a:t>e</a:t>
            </a:r>
            <a:r>
              <a:rPr sz="1350" spc="150" baseline="30864" dirty="0">
                <a:latin typeface="Cambria Math"/>
                <a:cs typeface="Cambria Math"/>
              </a:rPr>
              <a:t>s</a:t>
            </a:r>
            <a:r>
              <a:rPr sz="1300" spc="100" dirty="0">
                <a:latin typeface="Cambria Math"/>
                <a:cs typeface="Cambria Math"/>
              </a:rPr>
              <a:t>j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e</a:t>
            </a:r>
            <a:r>
              <a:rPr sz="1350" spc="120" baseline="30864" dirty="0">
                <a:latin typeface="Cambria Math"/>
                <a:cs typeface="Cambria Math"/>
              </a:rPr>
              <a:t>y</a:t>
            </a:r>
            <a:r>
              <a:rPr sz="1300" spc="8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marL="943610">
              <a:lnSpc>
                <a:spcPts val="1220"/>
              </a:lnSpc>
              <a:tabLst>
                <a:tab pos="255587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5" dirty="0">
                <a:latin typeface="Cambria Math"/>
                <a:cs typeface="Cambria Math"/>
              </a:rPr>
              <a:t>xj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z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-7" baseline="40598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cos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sin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  <a:p>
            <a:pPr marL="939165" algn="ctr">
              <a:lnSpc>
                <a:spcPts val="1220"/>
              </a:lnSpc>
              <a:tabLst>
                <a:tab pos="1961514" algn="l"/>
              </a:tabLst>
            </a:pPr>
            <a:r>
              <a:rPr sz="1300" spc="-5" dirty="0">
                <a:latin typeface="Cambria Math"/>
                <a:cs typeface="Cambria Math"/>
              </a:rPr>
              <a:t>2	2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МА1.Э1.27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90188" y="1035552"/>
            <a:ext cx="570230" cy="0"/>
          </a:xfrm>
          <a:custGeom>
            <a:avLst/>
            <a:gdLst/>
            <a:ahLst/>
            <a:cxnLst/>
            <a:rect l="l" t="t" r="r" b="b"/>
            <a:pathLst>
              <a:path w="570229">
                <a:moveTo>
                  <a:pt x="0" y="0"/>
                </a:moveTo>
                <a:lnTo>
                  <a:pt x="56997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17136" y="104622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99104" y="1192524"/>
            <a:ext cx="1290955" cy="0"/>
          </a:xfrm>
          <a:custGeom>
            <a:avLst/>
            <a:gdLst/>
            <a:ahLst/>
            <a:cxnLst/>
            <a:rect l="l" t="t" r="r" b="b"/>
            <a:pathLst>
              <a:path w="1290954">
                <a:moveTo>
                  <a:pt x="0" y="0"/>
                </a:moveTo>
                <a:lnTo>
                  <a:pt x="12908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89099" y="1093869"/>
          <a:ext cx="2306955" cy="995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525269"/>
              </a:tblGrid>
              <a:tr h="290780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061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0170" marB="0"/>
                </a:tc>
              </a:tr>
              <a:tr h="297638">
                <a:tc>
                  <a:txBody>
                    <a:bodyPr/>
                    <a:lstStyle/>
                    <a:p>
                      <a:pPr marL="31750">
                        <a:lnSpc>
                          <a:spcPts val="1480"/>
                        </a:lnSpc>
                        <a:spcBef>
                          <a:spcPts val="76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80"/>
                        </a:lnSpc>
                        <a:spcBef>
                          <a:spcPts val="76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интеграл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/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3363467" y="200481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02508" y="2583936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5">
                <a:moveTo>
                  <a:pt x="0" y="0"/>
                </a:moveTo>
                <a:lnTo>
                  <a:pt x="1844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69408" y="394944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58968" y="39936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50764" y="394944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52316" y="6599677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1684" y="6599677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8147" y="927709"/>
            <a:ext cx="6326505" cy="586359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2529840" marR="2202815" indent="1270">
              <a:lnSpc>
                <a:spcPct val="118400"/>
              </a:lnSpc>
              <a:spcBef>
                <a:spcPts val="145"/>
              </a:spcBef>
              <a:tabLst>
                <a:tab pos="3252470" algn="l"/>
                <a:tab pos="3733800" algn="l"/>
              </a:tabLst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-97" baseline="-32051" dirty="0">
                <a:latin typeface="Cambria Math"/>
                <a:cs typeface="Cambria Math"/>
              </a:rPr>
              <a:t> </a:t>
            </a:r>
            <a:r>
              <a:rPr sz="1350" spc="104" baseline="3086" dirty="0">
                <a:latin typeface="Cambria Math"/>
                <a:cs typeface="Cambria Math"/>
              </a:rPr>
              <a:t>sin(</a:t>
            </a:r>
            <a:r>
              <a:rPr sz="1350" spc="104" baseline="6172" dirty="0">
                <a:latin typeface="Cambria Math"/>
                <a:cs typeface="Cambria Math"/>
              </a:rPr>
              <a:t>√</a:t>
            </a:r>
            <a:r>
              <a:rPr sz="1350" spc="104" baseline="3086" dirty="0">
                <a:latin typeface="Cambria Math"/>
                <a:cs typeface="Cambria Math"/>
              </a:rPr>
              <a:t>2s</a:t>
            </a:r>
            <a:r>
              <a:rPr sz="1125" spc="104" baseline="25925" dirty="0">
                <a:latin typeface="Cambria Math"/>
                <a:cs typeface="Cambria Math"/>
              </a:rPr>
              <a:t>2</a:t>
            </a:r>
            <a:r>
              <a:rPr sz="1350" spc="104" baseline="3086" dirty="0">
                <a:latin typeface="Cambria Math"/>
                <a:cs typeface="Cambria Math"/>
              </a:rPr>
              <a:t>–3s–5–</a:t>
            </a:r>
            <a:r>
              <a:rPr sz="900" spc="70" dirty="0">
                <a:latin typeface="Cambria Math"/>
                <a:cs typeface="Cambria Math"/>
              </a:rPr>
              <a:t>√</a:t>
            </a:r>
            <a:r>
              <a:rPr sz="1350" spc="104" baseline="3086" dirty="0">
                <a:latin typeface="Cambria Math"/>
                <a:cs typeface="Cambria Math"/>
              </a:rPr>
              <a:t>1+s)</a:t>
            </a:r>
            <a:r>
              <a:rPr sz="1950" spc="104" baseline="-32051" dirty="0">
                <a:latin typeface="Cambria Math"/>
                <a:cs typeface="Cambria Math"/>
              </a:rPr>
              <a:t>.  </a:t>
            </a:r>
            <a:r>
              <a:rPr sz="1350" spc="89" baseline="-9259" dirty="0">
                <a:latin typeface="Cambria Math"/>
                <a:cs typeface="Cambria Math"/>
              </a:rPr>
              <a:t>s→3 </a:t>
            </a:r>
            <a:r>
              <a:rPr sz="900" spc="55" dirty="0">
                <a:latin typeface="Cambria Math"/>
                <a:cs typeface="Cambria Math"/>
              </a:rPr>
              <a:t>ln</a:t>
            </a:r>
            <a:r>
              <a:rPr sz="1350" spc="82" baseline="3086" dirty="0">
                <a:latin typeface="Cambria Math"/>
                <a:cs typeface="Cambria Math"/>
              </a:rPr>
              <a:t>(</a:t>
            </a:r>
            <a:r>
              <a:rPr sz="900" spc="55" dirty="0">
                <a:latin typeface="Cambria Math"/>
                <a:cs typeface="Cambria Math"/>
              </a:rPr>
              <a:t>s–1</a:t>
            </a:r>
            <a:r>
              <a:rPr sz="1350" spc="82" baseline="3086" dirty="0">
                <a:latin typeface="Cambria Math"/>
                <a:cs typeface="Cambria Math"/>
              </a:rPr>
              <a:t>)</a:t>
            </a:r>
            <a:r>
              <a:rPr sz="900" spc="55" dirty="0">
                <a:latin typeface="Cambria Math"/>
                <a:cs typeface="Cambria Math"/>
              </a:rPr>
              <a:t>–ln</a:t>
            </a:r>
            <a:r>
              <a:rPr sz="1350" spc="82" baseline="3086" dirty="0">
                <a:latin typeface="Cambria Math"/>
                <a:cs typeface="Cambria Math"/>
              </a:rPr>
              <a:t>(</a:t>
            </a:r>
            <a:r>
              <a:rPr sz="900" spc="55" dirty="0">
                <a:latin typeface="Cambria Math"/>
                <a:cs typeface="Cambria Math"/>
              </a:rPr>
              <a:t>s+1</a:t>
            </a:r>
            <a:r>
              <a:rPr sz="1350" spc="82" baseline="3086" dirty="0">
                <a:latin typeface="Cambria Math"/>
                <a:cs typeface="Cambria Math"/>
              </a:rPr>
              <a:t>)</a:t>
            </a:r>
            <a:r>
              <a:rPr sz="900" spc="55" dirty="0">
                <a:latin typeface="Cambria Math"/>
                <a:cs typeface="Cambria Math"/>
              </a:rPr>
              <a:t>+ln2  </a:t>
            </a:r>
            <a:r>
              <a:rPr sz="1950" spc="97" baseline="-32051" dirty="0">
                <a:latin typeface="Cambria Math"/>
                <a:cs typeface="Cambria Math"/>
              </a:rPr>
              <a:t>y</a:t>
            </a:r>
            <a:r>
              <a:rPr sz="1950" spc="157" baseline="-32051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=</a:t>
            </a:r>
            <a:r>
              <a:rPr sz="1950" spc="112" baseline="-32051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ln</a:t>
            </a:r>
            <a:r>
              <a:rPr sz="1300" u="sng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	</a:t>
            </a:r>
            <a:r>
              <a:rPr sz="900" u="sng" spc="7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sins	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  <a:p>
            <a:pPr marL="3005455">
              <a:lnSpc>
                <a:spcPct val="100000"/>
              </a:lnSpc>
              <a:spcBef>
                <a:spcPts val="325"/>
              </a:spcBef>
            </a:pPr>
            <a:r>
              <a:rPr sz="1350" spc="82" baseline="3086" dirty="0">
                <a:latin typeface="Cambria Math"/>
                <a:cs typeface="Cambria Math"/>
              </a:rPr>
              <a:t>coss+</a:t>
            </a:r>
            <a:r>
              <a:rPr sz="900" spc="55" dirty="0">
                <a:latin typeface="Cambria Math"/>
                <a:cs typeface="Cambria Math"/>
              </a:rPr>
              <a:t>√</a:t>
            </a:r>
            <a:r>
              <a:rPr sz="1350" spc="82" baseline="3086" dirty="0">
                <a:latin typeface="Cambria Math"/>
                <a:cs typeface="Cambria Math"/>
              </a:rPr>
              <a:t>cos2s</a:t>
            </a:r>
            <a:endParaRPr sz="1350" baseline="3086">
              <a:latin typeface="Cambria Math"/>
              <a:cs typeface="Cambria Math"/>
            </a:endParaRPr>
          </a:p>
          <a:p>
            <a:pPr marL="2763520" marR="2496820" indent="-233679">
              <a:lnSpc>
                <a:spcPct val="117200"/>
              </a:lnSpc>
              <a:spcBef>
                <a:spcPts val="1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77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  </a:t>
            </a:r>
            <a:r>
              <a:rPr sz="900" spc="65" dirty="0">
                <a:latin typeface="Cambria Math"/>
                <a:cs typeface="Cambria Math"/>
              </a:rPr>
              <a:t>s(s–1)(s+2)</a:t>
            </a:r>
            <a:endParaRPr sz="9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7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873760">
              <a:lnSpc>
                <a:spcPct val="100000"/>
              </a:lnSpc>
              <a:spcBef>
                <a:spcPts val="985"/>
              </a:spcBef>
              <a:tabLst>
                <a:tab pos="2176780" algn="l"/>
                <a:tab pos="3142615" algn="l"/>
                <a:tab pos="3909060" algn="l"/>
                <a:tab pos="4662170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9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50,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√5x,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30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3x</a:t>
            </a:r>
            <a:r>
              <a:rPr sz="1950" spc="15" baseline="2136" dirty="0">
                <a:latin typeface="Cambria Math"/>
                <a:cs typeface="Cambria Math"/>
              </a:rPr>
              <a:t>⁄</a:t>
            </a:r>
            <a:r>
              <a:rPr sz="1300" spc="10" dirty="0">
                <a:latin typeface="Cambria Math"/>
                <a:cs typeface="Cambria Math"/>
              </a:rPr>
              <a:t>11.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</a:t>
            </a:r>
            <a:r>
              <a:rPr sz="1300" spc="-10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к</a:t>
            </a:r>
            <a:endParaRPr sz="1300">
              <a:latin typeface="Times New Roman"/>
              <a:cs typeface="Times New Roman"/>
            </a:endParaRPr>
          </a:p>
          <a:p>
            <a:pPr marL="12700" marR="672465">
              <a:lnSpc>
                <a:spcPct val="146200"/>
              </a:lnSpc>
              <a:spcBef>
                <a:spcPts val="1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340"/>
              </a:lnSpc>
              <a:tabLst>
                <a:tab pos="1744345" algn="l"/>
                <a:tab pos="268668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9y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405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6z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xyz,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30" dirty="0">
                <a:latin typeface="Cambria Math"/>
                <a:cs typeface="Cambria Math"/>
              </a:rPr>
              <a:t>(1,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-44" baseline="4273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R="1476375" algn="r">
              <a:lnSpc>
                <a:spcPts val="1340"/>
              </a:lnSpc>
            </a:pPr>
            <a:r>
              <a:rPr sz="1950" spc="-7" baseline="10683" dirty="0">
                <a:latin typeface="Cambria Math"/>
                <a:cs typeface="Cambria Math"/>
              </a:rPr>
              <a:t>3</a:t>
            </a:r>
            <a:r>
              <a:rPr sz="1950" spc="67" baseline="10683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47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вырезаемую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300" spc="-5" dirty="0">
                <a:latin typeface="Times New Roman"/>
                <a:cs typeface="Times New Roman"/>
              </a:rPr>
              <a:t>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55"/>
              </a:spcBef>
              <a:tabLst>
                <a:tab pos="1529715" algn="l"/>
                <a:tab pos="2902585" algn="l"/>
                <a:tab pos="3881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417830">
              <a:lnSpc>
                <a:spcPct val="100000"/>
              </a:lnSpc>
              <a:spcBef>
                <a:spcPts val="560"/>
              </a:spcBef>
              <a:tabLst>
                <a:tab pos="374015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3z</a:t>
            </a:r>
            <a:r>
              <a:rPr sz="1350" spc="3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82" baseline="2136" dirty="0">
                <a:latin typeface="Cambria Math"/>
                <a:cs typeface="Cambria Math"/>
              </a:rPr>
              <a:t>(</a:t>
            </a:r>
            <a:r>
              <a:rPr sz="1300" spc="55" dirty="0">
                <a:latin typeface="Cambria Math"/>
                <a:cs typeface="Cambria Math"/>
              </a:rPr>
              <a:t>e</a:t>
            </a:r>
            <a:r>
              <a:rPr sz="1350" spc="82" baseline="30864" dirty="0">
                <a:latin typeface="Cambria Math"/>
                <a:cs typeface="Cambria Math"/>
              </a:rPr>
              <a:t>s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2z</a:t>
            </a:r>
            <a:r>
              <a:rPr sz="1300" spc="-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xy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,  </a:t>
            </a:r>
            <a:r>
              <a:rPr sz="1300" spc="-5" dirty="0">
                <a:latin typeface="Cambria Math"/>
                <a:cs typeface="Cambria Math"/>
              </a:rPr>
              <a:t>z 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9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775"/>
              </a:spcBef>
              <a:tabLst>
                <a:tab pos="181737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80" dirty="0">
                <a:latin typeface="Cambria Math"/>
                <a:cs typeface="Cambria Math"/>
              </a:rPr>
              <a:t>−x</a:t>
            </a:r>
            <a:r>
              <a:rPr sz="1350" spc="120" baseline="30864" dirty="0">
                <a:latin typeface="Cambria Math"/>
                <a:cs typeface="Cambria Math"/>
              </a:rPr>
              <a:t>2</a:t>
            </a: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350" spc="120" baseline="30864" dirty="0">
                <a:latin typeface="Cambria Math"/>
                <a:cs typeface="Cambria Math"/>
              </a:rPr>
              <a:t>3</a:t>
            </a:r>
            <a:r>
              <a:rPr sz="1300" spc="8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j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zk,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125" spc="-195" baseline="55555" dirty="0">
                <a:latin typeface="Cambria Math"/>
                <a:cs typeface="Cambria Math"/>
              </a:rPr>
              <a:t>3</a:t>
            </a:r>
            <a:r>
              <a:rPr sz="1300" spc="-130" dirty="0">
                <a:latin typeface="Cambria Math"/>
                <a:cs typeface="Cambria Math"/>
              </a:rPr>
              <a:t>√4 </a:t>
            </a:r>
            <a:r>
              <a:rPr sz="1300" spc="-5" dirty="0">
                <a:latin typeface="Cambria Math"/>
                <a:cs typeface="Cambria Math"/>
              </a:rPr>
              <a:t>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125" spc="-195" baseline="55555" dirty="0">
                <a:latin typeface="Cambria Math"/>
                <a:cs typeface="Cambria Math"/>
              </a:rPr>
              <a:t>3</a:t>
            </a:r>
            <a:r>
              <a:rPr sz="1300" spc="-130" dirty="0">
                <a:latin typeface="Cambria Math"/>
                <a:cs typeface="Cambria Math"/>
              </a:rPr>
              <a:t>√4 </a:t>
            </a:r>
            <a:r>
              <a:rPr sz="1300" spc="-5" dirty="0">
                <a:latin typeface="Cambria Math"/>
                <a:cs typeface="Cambria Math"/>
              </a:rPr>
              <a:t>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МА1.Э1.28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03320" y="1192524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01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36694" y="1566167"/>
            <a:ext cx="4756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35" dirty="0">
                <a:latin typeface="Cambria Math"/>
                <a:cs typeface="Cambria Math"/>
              </a:rPr>
              <a:t>s</a:t>
            </a:r>
            <a:r>
              <a:rPr sz="900" spc="55" dirty="0">
                <a:latin typeface="Cambria Math"/>
                <a:cs typeface="Cambria Math"/>
              </a:rPr>
              <a:t>c</a:t>
            </a:r>
            <a:r>
              <a:rPr sz="900" spc="40" dirty="0">
                <a:latin typeface="Cambria Math"/>
                <a:cs typeface="Cambria Math"/>
              </a:rPr>
              <a:t>t</a:t>
            </a:r>
            <a:r>
              <a:rPr sz="900" spc="55" dirty="0">
                <a:latin typeface="Cambria Math"/>
                <a:cs typeface="Cambria Math"/>
              </a:rPr>
              <a:t>g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63467" y="1986528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89098" y="1046045"/>
          <a:ext cx="6021705" cy="196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618615"/>
                <a:gridCol w="3622040"/>
              </a:tblGrid>
              <a:tr h="299934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124075" algn="ctr">
                        <a:lnSpc>
                          <a:spcPts val="725"/>
                        </a:lnSpc>
                      </a:pP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lim  </a:t>
                      </a:r>
                      <a:r>
                        <a:rPr sz="13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    </a:t>
                      </a:r>
                      <a:r>
                        <a:rPr sz="900" u="sng" spc="60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ln(4s–1) </a:t>
                      </a:r>
                      <a:r>
                        <a:rPr sz="900" u="sng" spc="22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.</a:t>
                      </a:r>
                      <a:endParaRPr sz="1950" baseline="-32051">
                        <a:latin typeface="Cambria Math"/>
                        <a:cs typeface="Cambria Math"/>
                      </a:endParaRPr>
                    </a:p>
                    <a:p>
                      <a:pPr marR="222250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350" spc="60" baseline="-9259" dirty="0">
                          <a:latin typeface="Cambria Math"/>
                          <a:cs typeface="Cambria Math"/>
                        </a:rPr>
                        <a:t>s→1</a:t>
                      </a:r>
                      <a:r>
                        <a:rPr sz="1350" spc="60" baseline="-6172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50" spc="60" baseline="-9259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50" spc="-89" baseline="-9259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50" spc="127" baseline="-3086" dirty="0">
                          <a:latin typeface="Cambria Math"/>
                          <a:cs typeface="Cambria Math"/>
                        </a:rPr>
                        <a:t>√</a:t>
                      </a:r>
                      <a:r>
                        <a:rPr sz="900" spc="85" dirty="0">
                          <a:latin typeface="Cambria Math"/>
                          <a:cs typeface="Cambria Math"/>
                        </a:rPr>
                        <a:t>1–cosns–1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  <a:tr h="299934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spcBef>
                          <a:spcPts val="77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  <a:spcBef>
                          <a:spcPts val="77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50" spc="97" baseline="-32051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= </a:t>
                      </a:r>
                      <a:r>
                        <a:rPr sz="900" u="sng" spc="7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ctgs+s</a:t>
                      </a:r>
                      <a:r>
                        <a:rPr sz="900" spc="14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.</a:t>
                      </a:r>
                      <a:endParaRPr sz="1950" baseline="-32051">
                        <a:latin typeface="Cambria Math"/>
                        <a:cs typeface="Cambria Math"/>
                      </a:endParaRPr>
                    </a:p>
                  </a:txBody>
                  <a:tcPr marL="0" marR="0" marT="635" marB="0"/>
                </a:tc>
              </a:tr>
              <a:tr h="548208">
                <a:tc gridSpan="3"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  <a:spcBef>
                          <a:spcPts val="1820"/>
                        </a:spcBef>
                        <a:tabLst>
                          <a:tab pos="300990" algn="l"/>
                          <a:tab pos="2548890" algn="l"/>
                        </a:tabLst>
                      </a:pPr>
                      <a:r>
                        <a:rPr sz="1950" b="1" spc="-7" baseline="2136" dirty="0">
                          <a:latin typeface="Times New Roman"/>
                          <a:cs typeface="Times New Roman"/>
                        </a:rPr>
                        <a:t>3.	[10%] </a:t>
                      </a:r>
                      <a:r>
                        <a:rPr sz="1950" b="1" spc="15" baseline="2136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950" spc="22" baseline="2136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интеграл	</a:t>
                      </a:r>
                      <a:r>
                        <a:rPr sz="1300" spc="365" dirty="0">
                          <a:latin typeface="Cambria Math"/>
                          <a:cs typeface="Cambria Math"/>
                        </a:rPr>
                        <a:t>ƒ</a:t>
                      </a:r>
                      <a:r>
                        <a:rPr sz="1300" spc="-13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50" spc="112" baseline="52469" dirty="0">
                          <a:latin typeface="Cambria Math"/>
                          <a:cs typeface="Cambria Math"/>
                        </a:rPr>
                        <a:t>3s</a:t>
                      </a:r>
                      <a:r>
                        <a:rPr sz="1125" spc="112" baseline="85185" dirty="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sz="1350" spc="112" baseline="52469" dirty="0">
                          <a:latin typeface="Cambria Math"/>
                          <a:cs typeface="Cambria Math"/>
                        </a:rPr>
                        <a:t>+3s</a:t>
                      </a:r>
                      <a:r>
                        <a:rPr sz="1125" spc="112" baseline="85185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50" spc="112" baseline="52469" dirty="0">
                          <a:latin typeface="Cambria Math"/>
                          <a:cs typeface="Cambria Math"/>
                        </a:rPr>
                        <a:t>–5s</a:t>
                      </a:r>
                      <a:r>
                        <a:rPr sz="1125" spc="112" baseline="85185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50" spc="112" baseline="52469" dirty="0">
                          <a:latin typeface="Cambria Math"/>
                          <a:cs typeface="Cambria Math"/>
                        </a:rPr>
                        <a:t>+2 </a:t>
                      </a:r>
                      <a:r>
                        <a:rPr sz="1950" spc="60" baseline="2136" dirty="0">
                          <a:latin typeface="Cambria Math"/>
                          <a:cs typeface="Cambria Math"/>
                        </a:rPr>
                        <a:t>dx.</a:t>
                      </a:r>
                      <a:endParaRPr sz="1950" baseline="2136">
                        <a:latin typeface="Cambria Math"/>
                        <a:cs typeface="Cambria Math"/>
                      </a:endParaRPr>
                    </a:p>
                    <a:p>
                      <a:pPr marL="243204" algn="ctr">
                        <a:lnSpc>
                          <a:spcPts val="800"/>
                        </a:lnSpc>
                      </a:pPr>
                      <a:r>
                        <a:rPr sz="900" spc="65" dirty="0">
                          <a:latin typeface="Cambria Math"/>
                          <a:cs typeface="Cambria Math"/>
                        </a:rPr>
                        <a:t>s(s–1)(s+2)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23114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55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4.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/>
                </a:tc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объем тела, заданного ограничивающими его</a:t>
                      </a:r>
                      <a:r>
                        <a:rPr sz="13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поверхностями: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6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8519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189480" algn="l"/>
                          <a:tab pos="3492500" algn="l"/>
                        </a:tabLst>
                      </a:pPr>
                      <a:r>
                        <a:rPr sz="1300" spc="70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350" spc="104" baseline="30864" dirty="0">
                          <a:latin typeface="Cambria Math"/>
                          <a:cs typeface="Cambria Math"/>
                        </a:rPr>
                        <a:t>2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sz="1300" spc="70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350" spc="104" baseline="30864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50" spc="480" baseline="30864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</a:t>
                      </a:r>
                      <a:r>
                        <a:rPr sz="1300" spc="8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2y,	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z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 5</a:t>
                      </a:r>
                      <a:r>
                        <a:rPr sz="1950" spc="-7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sz="1300" spc="1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300" spc="1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350" spc="97" baseline="30864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,	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z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</a:t>
                      </a:r>
                      <a:r>
                        <a:rPr sz="1300" spc="14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0.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</a:txBody>
                  <a:tcPr marL="0" marR="0" marT="4699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0498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spcBef>
                          <a:spcPts val="305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5.	[15%]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/>
                </a:tc>
                <a:tc gridSpan="2"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  <a:spcBef>
                          <a:spcPts val="30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производную 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поля 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u(x,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y, 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z)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 точке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M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по направлению нормали</a:t>
                      </a:r>
                      <a:r>
                        <a:rPr sz="13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к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08150" y="2988973"/>
            <a:ext cx="5659120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6900"/>
              </a:lnSpc>
              <a:spcBef>
                <a:spcPts val="10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42388" y="4021068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31948" y="4021068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24200" y="380618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15996" y="402106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21252" y="4021068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29464" y="3705862"/>
            <a:ext cx="2218690" cy="520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14300" algn="r">
              <a:lnSpc>
                <a:spcPts val="1510"/>
              </a:lnSpc>
              <a:spcBef>
                <a:spcPts val="95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ts val="1170"/>
              </a:lnSpc>
              <a:tabLst>
                <a:tab pos="1577340" algn="l"/>
                <a:tab pos="2171700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2</a:t>
            </a:r>
            <a:r>
              <a:rPr sz="1950" spc="22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baseline="42735" dirty="0">
                <a:latin typeface="Cambria Math"/>
                <a:cs typeface="Cambria Math"/>
              </a:rPr>
              <a:t> </a:t>
            </a:r>
            <a:r>
              <a:rPr sz="1950" spc="150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6</a:t>
            </a:r>
            <a:r>
              <a:rPr sz="1950" spc="-104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R="68580" algn="r">
              <a:lnSpc>
                <a:spcPts val="1220"/>
              </a:lnSpc>
              <a:tabLst>
                <a:tab pos="288925" algn="l"/>
                <a:tab pos="685165" algn="l"/>
                <a:tab pos="1578610" algn="l"/>
              </a:tabLst>
            </a:pP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4</a:t>
            </a:r>
            <a:r>
              <a:rPr sz="1300" spc="35" dirty="0">
                <a:latin typeface="Cambria Math"/>
                <a:cs typeface="Cambria Math"/>
              </a:rPr>
              <a:t>z	</a:t>
            </a:r>
            <a:r>
              <a:rPr sz="1300" spc="125" dirty="0">
                <a:latin typeface="Cambria Math"/>
                <a:cs typeface="Cambria Math"/>
              </a:rPr>
              <a:t>x</a:t>
            </a:r>
            <a:r>
              <a:rPr sz="1350" spc="127" baseline="24691" dirty="0">
                <a:latin typeface="Cambria Math"/>
                <a:cs typeface="Cambria Math"/>
              </a:rPr>
              <a:t>2</a:t>
            </a: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77384" y="40210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77384" y="37269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83708" y="40210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83708" y="37269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964682" y="3766823"/>
            <a:ext cx="603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18770" algn="l"/>
              </a:tabLst>
            </a:pPr>
            <a:r>
              <a:rPr sz="1300" spc="-5" dirty="0">
                <a:latin typeface="Cambria Math"/>
                <a:cs typeface="Cambria Math"/>
              </a:rPr>
              <a:t>2	3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71005" y="4003042"/>
            <a:ext cx="2965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463540" y="40210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553189" y="3891790"/>
            <a:ext cx="11614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310" dirty="0">
                <a:latin typeface="Cambria Math"/>
                <a:cs typeface="Cambria Math"/>
              </a:rPr>
              <a:t>(</a:t>
            </a:r>
            <a:r>
              <a:rPr sz="1950" spc="465" baseline="6410" dirty="0">
                <a:latin typeface="Cambria Math"/>
                <a:cs typeface="Cambria Math"/>
              </a:rPr>
              <a:t>J</a:t>
            </a:r>
            <a:r>
              <a:rPr sz="1950" spc="465" baseline="-38461" dirty="0">
                <a:latin typeface="Cambria Math"/>
                <a:cs typeface="Cambria Math"/>
              </a:rPr>
              <a:t>3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885" baseline="641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120" dirty="0">
                <a:latin typeface="Cambria Math"/>
                <a:cs typeface="Cambria Math"/>
              </a:rPr>
              <a:t> </a:t>
            </a:r>
            <a:r>
              <a:rPr sz="1300" spc="17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8150" y="4311805"/>
            <a:ext cx="6326505" cy="263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5985">
              <a:lnSpc>
                <a:spcPct val="100000"/>
              </a:lnSpc>
              <a:spcBef>
                <a:spcPts val="75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  <a:spcBef>
                <a:spcPts val="560"/>
              </a:spcBef>
              <a:tabLst>
                <a:tab pos="364871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lny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7x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baseline="2136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sinz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e</a:t>
            </a:r>
            <a:r>
              <a:rPr sz="1350" spc="67" baseline="30864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2z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9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50"/>
              </a:spcBef>
              <a:tabLst>
                <a:tab pos="28143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00" spc="-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1 − cos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МА1.Э1.29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5147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59259"/>
            <a:ext cx="8115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7" baseline="-9259" dirty="0">
                <a:latin typeface="Cambria Math"/>
                <a:cs typeface="Cambria Math"/>
              </a:rPr>
              <a:t>s→n</a:t>
            </a:r>
            <a:r>
              <a:rPr sz="1350" spc="-30" baseline="-9259" dirty="0">
                <a:latin typeface="Cambria Math"/>
                <a:cs typeface="Cambria Math"/>
              </a:rPr>
              <a:t> </a:t>
            </a:r>
            <a:r>
              <a:rPr sz="900" spc="65" dirty="0">
                <a:latin typeface="Cambria Math"/>
                <a:cs typeface="Cambria Math"/>
              </a:rPr>
              <a:t>(1–n</a:t>
            </a:r>
            <a:r>
              <a:rPr sz="1350" spc="97" baseline="3086" dirty="0">
                <a:latin typeface="Cambria Math"/>
                <a:cs typeface="Cambria Math"/>
              </a:rPr>
              <a:t>⁄</a:t>
            </a:r>
            <a:r>
              <a:rPr sz="900" spc="65" dirty="0">
                <a:latin typeface="Cambria Math"/>
                <a:cs typeface="Cambria Math"/>
              </a:rPr>
              <a:t>s)</a:t>
            </a:r>
            <a:r>
              <a:rPr sz="1125" spc="97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09772" y="1154424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6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33417" y="927611"/>
            <a:ext cx="8413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 </a:t>
            </a:r>
            <a:r>
              <a:rPr sz="900" spc="60" dirty="0">
                <a:latin typeface="Cambria Math"/>
                <a:cs typeface="Cambria Math"/>
              </a:rPr>
              <a:t>lncos2s</a:t>
            </a:r>
            <a:r>
              <a:rPr sz="900" spc="195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8152" y="1493015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91940" y="1468368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5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17264" y="1440936"/>
            <a:ext cx="576580" cy="0"/>
          </a:xfrm>
          <a:custGeom>
            <a:avLst/>
            <a:gdLst/>
            <a:ahLst/>
            <a:cxnLst/>
            <a:rect l="l" t="t" r="r" b="b"/>
            <a:pathLst>
              <a:path w="576579">
                <a:moveTo>
                  <a:pt x="0" y="0"/>
                </a:moveTo>
                <a:lnTo>
                  <a:pt x="57607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214874" y="1627127"/>
            <a:ext cx="933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931920" y="1622292"/>
            <a:ext cx="661670" cy="0"/>
          </a:xfrm>
          <a:custGeom>
            <a:avLst/>
            <a:gdLst/>
            <a:ahLst/>
            <a:cxnLst/>
            <a:rect l="l" t="t" r="r" b="b"/>
            <a:pathLst>
              <a:path w="661670">
                <a:moveTo>
                  <a:pt x="0" y="0"/>
                </a:moveTo>
                <a:lnTo>
                  <a:pt x="6614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25802" y="1445771"/>
            <a:ext cx="1901825" cy="27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5485">
              <a:lnSpc>
                <a:spcPts val="725"/>
              </a:lnSpc>
              <a:spcBef>
                <a:spcPts val="100"/>
              </a:spcBef>
            </a:pPr>
            <a:r>
              <a:rPr sz="1350" spc="172" baseline="12345" dirty="0">
                <a:latin typeface="Cambria Math"/>
                <a:cs typeface="Cambria Math"/>
              </a:rPr>
              <a:t>ƒ</a:t>
            </a:r>
            <a:r>
              <a:rPr sz="900" spc="114" dirty="0">
                <a:latin typeface="Cambria Math"/>
                <a:cs typeface="Cambria Math"/>
              </a:rPr>
              <a:t>√s</a:t>
            </a:r>
            <a:r>
              <a:rPr sz="1125" spc="172" baseline="22222" dirty="0">
                <a:latin typeface="Cambria Math"/>
                <a:cs typeface="Cambria Math"/>
              </a:rPr>
              <a:t>4</a:t>
            </a:r>
            <a:r>
              <a:rPr sz="900" spc="114" dirty="0">
                <a:latin typeface="Cambria Math"/>
                <a:cs typeface="Cambria Math"/>
              </a:rPr>
              <a:t>+1–s</a:t>
            </a:r>
            <a:r>
              <a:rPr sz="1125" spc="172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  <a:p>
            <a:pPr marL="12700">
              <a:lnSpc>
                <a:spcPts val="1205"/>
              </a:lnSpc>
              <a:tabLst>
                <a:tab pos="1394460" algn="l"/>
              </a:tabLst>
            </a:pP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10" dirty="0">
                <a:latin typeface="Cambria Math"/>
                <a:cs typeface="Cambria Math"/>
              </a:rPr>
              <a:t>arctg	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&gt;</a:t>
            </a:r>
            <a:r>
              <a:rPr sz="1300" spc="-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47" y="1895351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58971" y="2029463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2024628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797" y="1797815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77155" y="2602224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08149" y="2251967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028700">
              <a:lnSpc>
                <a:spcPct val="100000"/>
              </a:lnSpc>
              <a:spcBef>
                <a:spcPts val="1019"/>
              </a:spcBef>
              <a:tabLst>
                <a:tab pos="2243455" algn="l"/>
                <a:tab pos="3549650" algn="l"/>
                <a:tab pos="487362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8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y,	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4y,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40" dirty="0">
                <a:latin typeface="Cambria Math"/>
                <a:cs typeface="Cambria Math"/>
              </a:rPr>
              <a:t>ƒx</a:t>
            </a:r>
            <a:r>
              <a:rPr sz="1350" spc="359" baseline="24691" dirty="0">
                <a:latin typeface="Cambria Math"/>
                <a:cs typeface="Cambria Math"/>
              </a:rPr>
              <a:t>2</a:t>
            </a:r>
            <a:r>
              <a:rPr sz="1350" spc="434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5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43327" y="390829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418078" y="3864358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89350" y="3750059"/>
            <a:ext cx="2825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114" dirty="0">
                <a:latin typeface="Cambria Math"/>
                <a:cs typeface="Cambria Math"/>
              </a:rPr>
              <a:t>y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endParaRPr sz="1350" baseline="30864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842260" y="404850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02052" y="4004304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17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350767" y="3739390"/>
            <a:ext cx="1213485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  <a:p>
            <a:pPr marL="190500">
              <a:lnSpc>
                <a:spcPts val="1030"/>
              </a:lnSpc>
              <a:tabLst>
                <a:tab pos="1134110" algn="l"/>
              </a:tabLst>
            </a:pPr>
            <a:r>
              <a:rPr sz="900" spc="20" dirty="0">
                <a:latin typeface="Cambria Math"/>
                <a:cs typeface="Cambria Math"/>
              </a:rPr>
              <a:t>2	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413248" y="400430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400546" y="3750059"/>
            <a:ext cx="3498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5745" algn="l"/>
              </a:tabLst>
            </a:pPr>
            <a:r>
              <a:rPr sz="1300" spc="-5" dirty="0">
                <a:latin typeface="Cambria Math"/>
                <a:cs typeface="Cambria Math"/>
              </a:rPr>
              <a:t>2	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701284" y="404850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3080" y="400430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820677" y="3876550"/>
            <a:ext cx="4100829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30"/>
              </a:lnSpc>
              <a:spcBef>
                <a:spcPts val="95"/>
              </a:spcBef>
              <a:tabLst>
                <a:tab pos="1183005" algn="l"/>
                <a:tab pos="2158365" algn="l"/>
                <a:tab pos="3185160" algn="l"/>
                <a:tab pos="3710940" algn="l"/>
                <a:tab pos="3971925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√2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6√2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95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1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10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913130">
              <a:lnSpc>
                <a:spcPts val="1330"/>
              </a:lnSpc>
              <a:tabLst>
                <a:tab pos="3592195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950" spc="-7" baseline="10683" dirty="0">
                <a:latin typeface="Cambria Math"/>
                <a:cs typeface="Cambria Math"/>
              </a:rPr>
              <a:t>3</a:t>
            </a:r>
            <a:r>
              <a:rPr sz="1950" spc="135" baseline="10683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378452" y="6654541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98236" y="6654541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08146" y="4180741"/>
            <a:ext cx="6326505" cy="266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483234">
              <a:lnSpc>
                <a:spcPct val="100000"/>
              </a:lnSpc>
              <a:spcBef>
                <a:spcPts val="550"/>
              </a:spcBef>
              <a:tabLst>
                <a:tab pos="38804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baseline="2136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cosz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3x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3z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36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50" spc="3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775"/>
              </a:spcBef>
              <a:tabLst>
                <a:tab pos="161353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90" dirty="0">
                <a:latin typeface="Cambria Math"/>
                <a:cs typeface="Cambria Math"/>
              </a:rPr>
              <a:t>x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(√2 </a:t>
            </a:r>
            <a:r>
              <a:rPr sz="1300" spc="-5" dirty="0">
                <a:latin typeface="Cambria Math"/>
                <a:cs typeface="Cambria Math"/>
              </a:rPr>
              <a:t>sin </a:t>
            </a:r>
            <a:r>
              <a:rPr sz="1300" spc="5" dirty="0">
                <a:latin typeface="Cambria Math"/>
                <a:cs typeface="Cambria Math"/>
              </a:rPr>
              <a:t>t)</a:t>
            </a:r>
            <a:r>
              <a:rPr sz="1950" spc="7" baseline="4273" dirty="0">
                <a:latin typeface="Cambria Math"/>
                <a:cs typeface="Cambria Math"/>
              </a:rPr>
              <a:t>⁄</a:t>
            </a:r>
            <a:r>
              <a:rPr sz="1300" spc="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(√2 </a:t>
            </a:r>
            <a:r>
              <a:rPr sz="1300" spc="-5" dirty="0">
                <a:latin typeface="Cambria Math"/>
                <a:cs typeface="Cambria Math"/>
              </a:rPr>
              <a:t>cos</a:t>
            </a:r>
            <a:r>
              <a:rPr sz="1300" spc="-150" dirty="0">
                <a:latin typeface="Cambria Math"/>
                <a:cs typeface="Cambria Math"/>
              </a:rPr>
              <a:t> </a:t>
            </a:r>
            <a:r>
              <a:rPr sz="1300" spc="5" dirty="0">
                <a:latin typeface="Cambria Math"/>
                <a:cs typeface="Cambria Math"/>
              </a:rPr>
              <a:t>t)</a:t>
            </a:r>
            <a:r>
              <a:rPr sz="1950" spc="7" baseline="4273" dirty="0">
                <a:latin typeface="Cambria Math"/>
                <a:cs typeface="Cambria Math"/>
              </a:rPr>
              <a:t>⁄</a:t>
            </a:r>
            <a:r>
              <a:rPr sz="1300" spc="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3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9719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0595"/>
            <a:ext cx="2794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-5" dirty="0">
                <a:latin typeface="Times New Roman"/>
                <a:cs typeface="Times New Roman"/>
              </a:rPr>
              <a:t>∞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2330" y="1163832"/>
            <a:ext cx="6794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" dirty="0">
                <a:latin typeface="Cambria Math"/>
                <a:cs typeface="Cambria Math"/>
              </a:rPr>
              <a:t>1+2+3+..+n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18916" y="1158996"/>
            <a:ext cx="988060" cy="0"/>
          </a:xfrm>
          <a:custGeom>
            <a:avLst/>
            <a:gdLst/>
            <a:ahLst/>
            <a:cxnLst/>
            <a:rect l="l" t="t" r="r" b="b"/>
            <a:pathLst>
              <a:path w="988060">
                <a:moveTo>
                  <a:pt x="0" y="0"/>
                </a:moveTo>
                <a:lnTo>
                  <a:pt x="98755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37986" y="932183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37" baseline="-32051" dirty="0">
                <a:latin typeface="Cambria Math"/>
                <a:cs typeface="Cambria Math"/>
              </a:rPr>
              <a:t> </a:t>
            </a:r>
            <a:r>
              <a:rPr sz="900" spc="15" dirty="0">
                <a:latin typeface="Cambria Math"/>
                <a:cs typeface="Cambria Math"/>
              </a:rPr>
              <a:t>1+3+5+...+</a:t>
            </a:r>
            <a:r>
              <a:rPr sz="1350" spc="22" baseline="3086" dirty="0">
                <a:latin typeface="Cambria Math"/>
                <a:cs typeface="Cambria Math"/>
              </a:rPr>
              <a:t>(</a:t>
            </a:r>
            <a:r>
              <a:rPr sz="900" spc="15" dirty="0">
                <a:latin typeface="Cambria Math"/>
                <a:cs typeface="Cambria Math"/>
              </a:rPr>
              <a:t>2n–1</a:t>
            </a:r>
            <a:r>
              <a:rPr sz="1350" spc="22" baseline="3086" dirty="0">
                <a:latin typeface="Cambria Math"/>
                <a:cs typeface="Cambria Math"/>
              </a:rPr>
              <a:t>)</a:t>
            </a:r>
            <a:r>
              <a:rPr sz="1950" spc="22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48" y="1499111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49396" y="1623054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68724" y="1532376"/>
            <a:ext cx="840105" cy="0"/>
          </a:xfrm>
          <a:custGeom>
            <a:avLst/>
            <a:gdLst/>
            <a:ahLst/>
            <a:cxnLst/>
            <a:rect l="l" t="t" r="r" b="b"/>
            <a:pathLst>
              <a:path w="840104">
                <a:moveTo>
                  <a:pt x="0" y="0"/>
                </a:moveTo>
                <a:lnTo>
                  <a:pt x="839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71032" y="162838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69508" y="144550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25798" y="1500635"/>
            <a:ext cx="3011170" cy="295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05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50" spc="30" baseline="49382" dirty="0">
                <a:latin typeface="Cambria Math"/>
                <a:cs typeface="Cambria Math"/>
              </a:rPr>
              <a:t>1 </a:t>
            </a:r>
            <a:r>
              <a:rPr sz="1950" spc="37" baseline="4273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0" dirty="0">
                <a:latin typeface="Cambria Math"/>
                <a:cs typeface="Cambria Math"/>
              </a:rPr>
              <a:t>4</a:t>
            </a:r>
            <a:r>
              <a:rPr sz="1950" spc="15" baseline="4273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√8x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− 7 −</a:t>
            </a:r>
            <a:r>
              <a:rPr sz="1300" spc="250" dirty="0">
                <a:latin typeface="Cambria Math"/>
                <a:cs typeface="Cambria Math"/>
              </a:rPr>
              <a:t> </a:t>
            </a:r>
            <a:r>
              <a:rPr sz="1300" spc="75" dirty="0">
                <a:latin typeface="Cambria Math"/>
                <a:cs typeface="Cambria Math"/>
              </a:rPr>
              <a:t>9arccosJ</a:t>
            </a:r>
            <a:r>
              <a:rPr sz="1350" spc="112" baseline="49382" dirty="0">
                <a:latin typeface="Cambria Math"/>
                <a:cs typeface="Cambria Math"/>
              </a:rPr>
              <a:t>s–1</a:t>
            </a:r>
            <a:r>
              <a:rPr sz="1300" spc="7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323215">
              <a:lnSpc>
                <a:spcPts val="825"/>
              </a:lnSpc>
              <a:tabLst>
                <a:tab pos="2821305" algn="l"/>
              </a:tabLst>
            </a:pPr>
            <a:r>
              <a:rPr sz="900" spc="20" dirty="0">
                <a:latin typeface="Cambria Math"/>
                <a:cs typeface="Cambria Math"/>
              </a:rPr>
              <a:t>2	6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26966" y="1899923"/>
            <a:ext cx="3752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3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20" dirty="0">
                <a:latin typeface="Cambria Math"/>
                <a:cs typeface="Cambria Math"/>
              </a:rPr>
              <a:t>7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0766" y="2081279"/>
            <a:ext cx="5295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4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3467" y="2076444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881118" y="1947167"/>
            <a:ext cx="2482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0" dirty="0">
                <a:latin typeface="Cambria Math"/>
                <a:cs typeface="Cambria Math"/>
              </a:rPr>
              <a:t>d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146" y="1954787"/>
            <a:ext cx="5610860" cy="845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  <a:tab pos="2529840" algn="l"/>
              </a:tabLst>
            </a:pPr>
            <a:r>
              <a:rPr sz="1950" b="1" spc="-7" baseline="2136" dirty="0">
                <a:latin typeface="Times New Roman"/>
                <a:cs typeface="Times New Roman"/>
              </a:rPr>
              <a:t>[10%] </a:t>
            </a:r>
            <a:r>
              <a:rPr sz="1950" b="1" spc="22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Вычислить</a:t>
            </a:r>
            <a:r>
              <a:rPr sz="1950" spc="15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интеграл	</a:t>
            </a:r>
            <a:r>
              <a:rPr sz="1300" spc="365" dirty="0">
                <a:latin typeface="Cambria Math"/>
                <a:cs typeface="Cambria Math"/>
              </a:rPr>
              <a:t>ƒ</a:t>
            </a:r>
            <a:endParaRPr sz="1300">
              <a:latin typeface="Cambria Math"/>
              <a:cs typeface="Cambria Math"/>
            </a:endParaRPr>
          </a:p>
          <a:p>
            <a:pPr marL="281940" marR="5080" indent="-281940">
              <a:lnSpc>
                <a:spcPct val="147700"/>
              </a:lnSpc>
              <a:spcBef>
                <a:spcPts val="285"/>
              </a:spcBef>
              <a:buAutoNum type="arabicPeriod" startAt="3"/>
              <a:tabLst>
                <a:tab pos="281940" algn="l"/>
                <a:tab pos="282575" algn="l"/>
                <a:tab pos="406019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9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⁄</a:t>
            </a:r>
            <a:r>
              <a:rPr sz="1300" spc="40" dirty="0">
                <a:latin typeface="Cambria Math"/>
                <a:cs typeface="Cambria Math"/>
              </a:rPr>
              <a:t>25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1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y.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44" y="2772565"/>
            <a:ext cx="5983605" cy="89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333244" y="40576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25040" y="40134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227579" y="3698242"/>
            <a:ext cx="5854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</a:tabLst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3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729484" y="40576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21280" y="40134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004818" y="3759202"/>
            <a:ext cx="2698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8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3</a:t>
            </a:r>
            <a:endParaRPr sz="1350" baseline="30864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151632" y="405764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17520" y="4013448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910588" y="3884171"/>
            <a:ext cx="203200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550545" algn="l"/>
                <a:tab pos="946785" algn="l"/>
                <a:tab pos="1386840" algn="l"/>
                <a:tab pos="1751330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	−	−	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  <a:p>
            <a:pPr marL="314325">
              <a:lnSpc>
                <a:spcPts val="1340"/>
              </a:lnSpc>
              <a:tabLst>
                <a:tab pos="710565" algn="l"/>
                <a:tab pos="1132205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63744" y="3748534"/>
            <a:ext cx="142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63414" y="3648865"/>
            <a:ext cx="352425" cy="51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5080" indent="-82550">
              <a:lnSpc>
                <a:spcPct val="124600"/>
              </a:lnSpc>
              <a:spcBef>
                <a:spcPts val="100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135" baseline="-21367" dirty="0">
                <a:latin typeface="Cambria Math"/>
                <a:cs typeface="Cambria Math"/>
              </a:rPr>
              <a:t>z</a:t>
            </a:r>
            <a:r>
              <a:rPr sz="900" spc="10" dirty="0">
                <a:latin typeface="Cambria Math"/>
                <a:cs typeface="Cambria Math"/>
              </a:rPr>
              <a:t>3  </a:t>
            </a:r>
            <a:r>
              <a:rPr sz="1950" spc="104" baseline="-17094" dirty="0">
                <a:latin typeface="Cambria Math"/>
                <a:cs typeface="Cambria Math"/>
              </a:rPr>
              <a:t>x</a:t>
            </a:r>
            <a:r>
              <a:rPr sz="900" spc="7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976116" y="4013448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324348" y="3766823"/>
            <a:ext cx="3790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u="sng" spc="-7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1350" u="sng" spc="30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spc="97" baseline="339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599176" y="37985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490972" y="401344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324602" y="3885694"/>
            <a:ext cx="15074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55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45" dirty="0">
                <a:latin typeface="Cambria Math"/>
                <a:cs typeface="Cambria Math"/>
              </a:rPr>
              <a:t>(√2, </a:t>
            </a:r>
            <a:r>
              <a:rPr sz="1300" dirty="0">
                <a:latin typeface="Cambria Math"/>
                <a:cs typeface="Cambria Math"/>
              </a:rPr>
              <a:t>√2, </a:t>
            </a:r>
            <a:r>
              <a:rPr sz="1950" spc="-7" baseline="-36324" dirty="0">
                <a:latin typeface="Cambria Math"/>
                <a:cs typeface="Cambria Math"/>
              </a:rPr>
              <a:t>2</a:t>
            </a:r>
            <a:r>
              <a:rPr sz="1950" spc="-89" baseline="-36324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08145" y="4206648"/>
            <a:ext cx="6324600" cy="2054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942340">
              <a:lnSpc>
                <a:spcPct val="100000"/>
              </a:lnSpc>
              <a:spcBef>
                <a:spcPts val="745"/>
              </a:spcBef>
              <a:tabLst>
                <a:tab pos="2814955" algn="l"/>
                <a:tab pos="47821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xyzi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5" dirty="0">
                <a:latin typeface="Cambria Math"/>
                <a:cs typeface="Cambria Math"/>
              </a:rPr>
              <a:t>x</a:t>
            </a:r>
            <a:r>
              <a:rPr sz="1350" spc="112" baseline="30864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zj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3k,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60"/>
              </a:lnSpc>
              <a:spcBef>
                <a:spcPts val="17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  <a:spcBef>
                <a:spcPts val="560"/>
              </a:spcBef>
              <a:tabLst>
                <a:tab pos="3303904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8yz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0" dirty="0">
                <a:latin typeface="Cambria Math"/>
                <a:cs typeface="Cambria Math"/>
              </a:rPr>
              <a:t>1</a:t>
            </a:r>
            <a:r>
              <a:rPr sz="1950" spc="30" baseline="2136" dirty="0">
                <a:latin typeface="Cambria Math"/>
                <a:cs typeface="Cambria Math"/>
              </a:rPr>
              <a:t>)</a:t>
            </a:r>
            <a:r>
              <a:rPr sz="1300" spc="2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xy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3y</a:t>
            </a:r>
            <a:r>
              <a:rPr sz="1300" spc="1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6,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j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99104" y="1154424"/>
            <a:ext cx="668020" cy="0"/>
          </a:xfrm>
          <a:custGeom>
            <a:avLst/>
            <a:gdLst/>
            <a:ahLst/>
            <a:cxnLst/>
            <a:rect l="l" t="t" r="r" b="b"/>
            <a:pathLst>
              <a:path w="668020">
                <a:moveTo>
                  <a:pt x="0" y="0"/>
                </a:moveTo>
                <a:lnTo>
                  <a:pt x="6675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06198" y="889990"/>
            <a:ext cx="208915" cy="39814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900" spc="5" dirty="0">
                <a:latin typeface="Cambria Math"/>
                <a:cs typeface="Cambria Math"/>
              </a:rPr>
              <a:t>5)</a:t>
            </a:r>
            <a:r>
              <a:rPr sz="900" spc="-5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  <a:p>
            <a:pPr marL="29209">
              <a:lnSpc>
                <a:spcPct val="100000"/>
              </a:lnSpc>
              <a:spcBef>
                <a:spcPts val="180"/>
              </a:spcBef>
            </a:pPr>
            <a:r>
              <a:rPr sz="750" spc="15" dirty="0">
                <a:latin typeface="Cambria Math"/>
                <a:cs typeface="Cambria Math"/>
              </a:rPr>
              <a:t>+1</a:t>
            </a:r>
            <a:endParaRPr sz="750">
              <a:latin typeface="Cambria Math"/>
              <a:cs typeface="Cambria Math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89101" y="1046045"/>
          <a:ext cx="3343910" cy="596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1618615"/>
                <a:gridCol w="944245"/>
              </a:tblGrid>
              <a:tr h="298410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 предел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725"/>
                        </a:lnSpc>
                      </a:pP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lim</a:t>
                      </a:r>
                      <a:r>
                        <a:rPr sz="1950" spc="254" baseline="-32051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900" spc="70" dirty="0">
                          <a:latin typeface="Cambria Math"/>
                          <a:cs typeface="Cambria Math"/>
                        </a:rPr>
                        <a:t>tgln(3s–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spc="60" dirty="0">
                          <a:latin typeface="Cambria Math"/>
                          <a:cs typeface="Cambria Math"/>
                        </a:rPr>
                        <a:t>s→2</a:t>
                      </a:r>
                      <a:r>
                        <a:rPr sz="900" spc="-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50" spc="135" baseline="6172" dirty="0">
                          <a:latin typeface="Cambria Math"/>
                          <a:cs typeface="Cambria Math"/>
                        </a:rPr>
                        <a:t>e</a:t>
                      </a:r>
                      <a:r>
                        <a:rPr sz="1125" spc="135" baseline="25925" dirty="0">
                          <a:latin typeface="Cambria Math"/>
                          <a:cs typeface="Cambria Math"/>
                        </a:rPr>
                        <a:t>x+3</a:t>
                      </a:r>
                      <a:r>
                        <a:rPr sz="1350" spc="135" baseline="6172" dirty="0">
                          <a:latin typeface="Cambria Math"/>
                          <a:cs typeface="Cambria Math"/>
                        </a:rPr>
                        <a:t>–e</a:t>
                      </a:r>
                      <a:r>
                        <a:rPr sz="1125" spc="135" baseline="25925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125" spc="135" baseline="44444" dirty="0">
                          <a:latin typeface="Cambria Math"/>
                          <a:cs typeface="Cambria Math"/>
                        </a:rPr>
                        <a:t>2</a:t>
                      </a:r>
                      <a:endParaRPr sz="1125" baseline="44444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  <a:tr h="298410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spcBef>
                          <a:spcPts val="76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  <a:spcBef>
                          <a:spcPts val="76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6520" marB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555"/>
                        </a:lnSpc>
                        <a:tabLst>
                          <a:tab pos="606425" algn="l"/>
                        </a:tabLst>
                      </a:pPr>
                      <a:r>
                        <a:rPr sz="1950" spc="97" baseline="-32051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950" spc="157" baseline="-32051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=	</a:t>
                      </a:r>
                      <a:r>
                        <a:rPr sz="900" spc="75" dirty="0">
                          <a:latin typeface="Cambria Math"/>
                          <a:cs typeface="Cambria Math"/>
                        </a:rPr>
                        <a:t>coss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536694" y="1563119"/>
            <a:ext cx="5715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35" dirty="0">
                <a:latin typeface="Cambria Math"/>
                <a:cs typeface="Cambria Math"/>
              </a:rPr>
              <a:t>3</a:t>
            </a:r>
            <a:r>
              <a:rPr sz="1350" spc="52" baseline="3086" dirty="0">
                <a:latin typeface="Cambria Math"/>
                <a:cs typeface="Cambria Math"/>
              </a:rPr>
              <a:t>(</a:t>
            </a:r>
            <a:r>
              <a:rPr sz="900" spc="35" dirty="0">
                <a:latin typeface="Cambria Math"/>
                <a:cs typeface="Cambria Math"/>
              </a:rPr>
              <a:t>2+sins</a:t>
            </a:r>
            <a:r>
              <a:rPr sz="1350" spc="52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49396" y="1558284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>
                <a:moveTo>
                  <a:pt x="0" y="0"/>
                </a:moveTo>
                <a:lnTo>
                  <a:pt x="54559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118862" y="1429007"/>
            <a:ext cx="1485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+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31792" y="1592574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1584" y="1558284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22748" y="1592574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08804" y="1558284"/>
            <a:ext cx="619125" cy="0"/>
          </a:xfrm>
          <a:custGeom>
            <a:avLst/>
            <a:gdLst/>
            <a:ahLst/>
            <a:cxnLst/>
            <a:rect l="l" t="t" r="r" b="b"/>
            <a:pathLst>
              <a:path w="619125">
                <a:moveTo>
                  <a:pt x="0" y="0"/>
                </a:moveTo>
                <a:lnTo>
                  <a:pt x="6187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278882" y="1271340"/>
            <a:ext cx="1295400" cy="46228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69850">
              <a:lnSpc>
                <a:spcPct val="121000"/>
              </a:lnSpc>
              <a:spcBef>
                <a:spcPts val="240"/>
              </a:spcBef>
              <a:tabLst>
                <a:tab pos="868680" algn="l"/>
              </a:tabLst>
            </a:pPr>
            <a:r>
              <a:rPr sz="900" spc="20" dirty="0">
                <a:latin typeface="Cambria Math"/>
                <a:cs typeface="Cambria Math"/>
              </a:rPr>
              <a:t>4 </a:t>
            </a:r>
            <a:r>
              <a:rPr sz="1950" spc="-15" baseline="-32051" dirty="0">
                <a:latin typeface="Cambria Math"/>
                <a:cs typeface="Cambria Math"/>
              </a:rPr>
              <a:t>arctg </a:t>
            </a:r>
            <a:r>
              <a:rPr sz="900" spc="25" dirty="0">
                <a:latin typeface="Cambria Math"/>
                <a:cs typeface="Cambria Math"/>
              </a:rPr>
              <a:t>2tg</a:t>
            </a:r>
            <a:r>
              <a:rPr sz="1350" spc="37" baseline="3086" dirty="0">
                <a:latin typeface="Cambria Math"/>
                <a:cs typeface="Cambria Math"/>
              </a:rPr>
              <a:t>(</a:t>
            </a:r>
            <a:r>
              <a:rPr sz="900" spc="25" dirty="0">
                <a:latin typeface="Cambria Math"/>
                <a:cs typeface="Cambria Math"/>
              </a:rPr>
              <a:t>s</a:t>
            </a:r>
            <a:r>
              <a:rPr sz="1350" spc="37" baseline="3086" dirty="0">
                <a:latin typeface="Cambria Math"/>
                <a:cs typeface="Cambria Math"/>
              </a:rPr>
              <a:t>⁄</a:t>
            </a:r>
            <a:r>
              <a:rPr sz="900" spc="25" dirty="0">
                <a:latin typeface="Cambria Math"/>
                <a:cs typeface="Cambria Math"/>
              </a:rPr>
              <a:t>2</a:t>
            </a:r>
            <a:r>
              <a:rPr sz="1350" spc="37" baseline="3086" dirty="0">
                <a:latin typeface="Cambria Math"/>
                <a:cs typeface="Cambria Math"/>
              </a:rPr>
              <a:t>)</a:t>
            </a:r>
            <a:r>
              <a:rPr sz="900" spc="25" dirty="0">
                <a:latin typeface="Cambria Math"/>
                <a:cs typeface="Cambria Math"/>
              </a:rPr>
              <a:t>+1</a:t>
            </a:r>
            <a:r>
              <a:rPr sz="1950" spc="37" baseline="-32051" dirty="0">
                <a:latin typeface="Cambria Math"/>
                <a:cs typeface="Cambria Math"/>
              </a:rPr>
              <a:t>. </a:t>
            </a:r>
            <a:r>
              <a:rPr sz="1950" spc="37" baseline="2136" dirty="0">
                <a:latin typeface="Cambria Math"/>
                <a:cs typeface="Cambria Math"/>
              </a:rPr>
              <a:t> </a:t>
            </a:r>
            <a:r>
              <a:rPr sz="1350" spc="15" baseline="3086" dirty="0">
                <a:latin typeface="Cambria Math"/>
                <a:cs typeface="Cambria Math"/>
              </a:rPr>
              <a:t>3</a:t>
            </a:r>
            <a:r>
              <a:rPr sz="900" spc="10" dirty="0">
                <a:latin typeface="Cambria Math"/>
                <a:cs typeface="Cambria Math"/>
              </a:rPr>
              <a:t>√</a:t>
            </a:r>
            <a:r>
              <a:rPr sz="1350" spc="15" baseline="3086" dirty="0">
                <a:latin typeface="Cambria Math"/>
                <a:cs typeface="Cambria Math"/>
              </a:rPr>
              <a:t>3	</a:t>
            </a:r>
            <a:r>
              <a:rPr sz="900" spc="5" dirty="0">
                <a:latin typeface="Cambria Math"/>
                <a:cs typeface="Cambria Math"/>
              </a:rPr>
              <a:t>√</a:t>
            </a:r>
            <a:r>
              <a:rPr sz="1350" spc="7" baseline="3086" dirty="0">
                <a:latin typeface="Cambria Math"/>
                <a:cs typeface="Cambria Math"/>
              </a:rPr>
              <a:t>3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8150" y="1849631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58971" y="1983743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3467" y="1978908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5800" y="1752095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808732" y="25580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08146" y="2206247"/>
            <a:ext cx="5983605" cy="1410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146175">
              <a:lnSpc>
                <a:spcPct val="100000"/>
              </a:lnSpc>
              <a:spcBef>
                <a:spcPts val="960"/>
              </a:spcBef>
              <a:tabLst>
                <a:tab pos="2648585" algn="l"/>
                <a:tab pos="423100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8√2x,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202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64,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4273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4273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</a:t>
            </a:r>
            <a:r>
              <a:rPr sz="1300" spc="-9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к</a:t>
            </a:r>
            <a:endParaRPr sz="1300">
              <a:latin typeface="Times New Roman"/>
              <a:cs typeface="Times New Roman"/>
            </a:endParaRPr>
          </a:p>
          <a:p>
            <a:pPr marL="12700" marR="329565">
              <a:lnSpc>
                <a:spcPct val="146200"/>
              </a:lnSpc>
              <a:spcBef>
                <a:spcPts val="1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471927" y="37497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63724" y="39646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68168" y="37497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59964" y="39646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358643" y="3946654"/>
            <a:ext cx="9829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  <a:tab pos="798830" algn="l"/>
              </a:tabLst>
            </a:pP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60" dirty="0">
                <a:latin typeface="Cambria Math"/>
                <a:cs typeface="Cambria Math"/>
              </a:rPr>
              <a:t>x	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35" dirty="0">
                <a:latin typeface="Cambria Math"/>
                <a:cs typeface="Cambria Math"/>
              </a:rPr>
              <a:t>z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157728" y="3964680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7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98397" y="3835402"/>
            <a:ext cx="21056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82435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− </a:t>
            </a:r>
            <a:r>
              <a:rPr sz="1950" spc="-7" baseline="38461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6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38461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6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2</a:t>
            </a:r>
            <a:r>
              <a:rPr sz="1950" spc="390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24374" y="3671725"/>
            <a:ext cx="27305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0645">
              <a:lnSpc>
                <a:spcPct val="119200"/>
              </a:lnSpc>
              <a:spcBef>
                <a:spcPts val="100"/>
              </a:spcBef>
            </a:pPr>
            <a:r>
              <a:rPr sz="1300" spc="60" dirty="0">
                <a:latin typeface="Cambria Math"/>
                <a:cs typeface="Cambria Math"/>
              </a:rPr>
              <a:t>x  </a:t>
            </a: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24691" dirty="0">
                <a:latin typeface="Cambria Math"/>
                <a:cs typeface="Cambria Math"/>
              </a:rPr>
              <a:t>2</a:t>
            </a:r>
            <a:endParaRPr sz="1350" baseline="24691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037076" y="396468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045964" y="40088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37760" y="39646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35524" y="40088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227320" y="39646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925059" y="3977134"/>
            <a:ext cx="8026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284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623560" y="40088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15355" y="39646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307838" y="3835402"/>
            <a:ext cx="15360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55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100" dirty="0">
                <a:latin typeface="Cambria Math"/>
                <a:cs typeface="Cambria Math"/>
              </a:rPr>
              <a:t>(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89" baseline="4273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08150" y="4142641"/>
            <a:ext cx="6326505" cy="263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5985">
              <a:lnSpc>
                <a:spcPct val="100000"/>
              </a:lnSpc>
              <a:spcBef>
                <a:spcPts val="75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0650">
              <a:lnSpc>
                <a:spcPct val="100000"/>
              </a:lnSpc>
              <a:spcBef>
                <a:spcPts val="560"/>
              </a:spcBef>
              <a:tabLst>
                <a:tab pos="332867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97" baseline="2136" dirty="0">
                <a:latin typeface="Cambria Math"/>
                <a:cs typeface="Cambria Math"/>
              </a:rPr>
              <a:t>(</a:t>
            </a:r>
            <a:r>
              <a:rPr sz="1300" spc="65" dirty="0">
                <a:latin typeface="Cambria Math"/>
                <a:cs typeface="Cambria Math"/>
              </a:rPr>
              <a:t>e</a:t>
            </a:r>
            <a:r>
              <a:rPr sz="1350" spc="97" baseline="30864" dirty="0">
                <a:latin typeface="Cambria Math"/>
                <a:cs typeface="Cambria Math"/>
              </a:rPr>
              <a:t>–z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3y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2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2,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9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50"/>
              </a:spcBef>
              <a:tabLst>
                <a:tab pos="281241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00" spc="-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4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4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1 − cos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78488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7426" y="1078488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5798" y="1229363"/>
            <a:ext cx="3994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105" dirty="0">
                <a:latin typeface="Cambria Math"/>
                <a:cs typeface="Cambria Math"/>
              </a:rPr>
              <a:t>n</a:t>
            </a:r>
            <a:r>
              <a:rPr sz="1350" baseline="3086" dirty="0">
                <a:latin typeface="Cambria Math"/>
                <a:cs typeface="Cambria Math"/>
              </a:rPr>
              <a:t>⁄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6610" y="990096"/>
            <a:ext cx="90931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7" baseline="-18518" dirty="0">
                <a:latin typeface="Cambria Math"/>
                <a:cs typeface="Cambria Math"/>
              </a:rPr>
              <a:t>e</a:t>
            </a:r>
            <a:r>
              <a:rPr sz="750" spc="85" dirty="0">
                <a:latin typeface="Cambria Math"/>
                <a:cs typeface="Cambria Math"/>
              </a:rPr>
              <a:t>sin</a:t>
            </a:r>
            <a:r>
              <a:rPr sz="1125" spc="127" baseline="22222" dirty="0">
                <a:latin typeface="Cambria Math"/>
                <a:cs typeface="Cambria Math"/>
              </a:rPr>
              <a:t>2</a:t>
            </a:r>
            <a:r>
              <a:rPr sz="750" spc="85" dirty="0">
                <a:latin typeface="Cambria Math"/>
                <a:cs typeface="Cambria Math"/>
              </a:rPr>
              <a:t>6x</a:t>
            </a:r>
            <a:r>
              <a:rPr sz="1350" spc="127" baseline="-18518" dirty="0">
                <a:latin typeface="Cambria Math"/>
                <a:cs typeface="Cambria Math"/>
              </a:rPr>
              <a:t>–e</a:t>
            </a:r>
            <a:r>
              <a:rPr sz="750" spc="85" dirty="0">
                <a:latin typeface="Cambria Math"/>
                <a:cs typeface="Cambria Math"/>
              </a:rPr>
              <a:t>sin</a:t>
            </a:r>
            <a:r>
              <a:rPr sz="1125" spc="127" baseline="22222" dirty="0">
                <a:latin typeface="Cambria Math"/>
                <a:cs typeface="Cambria Math"/>
              </a:rPr>
              <a:t>2</a:t>
            </a:r>
            <a:r>
              <a:rPr sz="750" spc="85" dirty="0">
                <a:latin typeface="Cambria Math"/>
                <a:cs typeface="Cambria Math"/>
              </a:rPr>
              <a:t>3x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5774" y="1212599"/>
            <a:ext cx="5721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40" dirty="0">
                <a:latin typeface="Cambria Math"/>
                <a:cs typeface="Cambria Math"/>
              </a:rPr>
              <a:t>l</a:t>
            </a:r>
            <a:r>
              <a:rPr sz="900" spc="60" dirty="0">
                <a:latin typeface="Cambria Math"/>
                <a:cs typeface="Cambria Math"/>
              </a:rPr>
              <a:t>o</a:t>
            </a:r>
            <a:r>
              <a:rPr sz="900" spc="55" dirty="0">
                <a:latin typeface="Cambria Math"/>
                <a:cs typeface="Cambria Math"/>
              </a:rPr>
              <a:t>g</a:t>
            </a:r>
            <a:r>
              <a:rPr sz="1125" spc="89" baseline="-14814" dirty="0">
                <a:latin typeface="Cambria Math"/>
                <a:cs typeface="Cambria Math"/>
              </a:rPr>
              <a:t>3</a:t>
            </a:r>
            <a:r>
              <a:rPr sz="900" spc="55" dirty="0">
                <a:latin typeface="Cambria Math"/>
                <a:cs typeface="Cambria Math"/>
              </a:rPr>
              <a:t>c</a:t>
            </a:r>
            <a:r>
              <a:rPr sz="900" spc="60" dirty="0">
                <a:latin typeface="Cambria Math"/>
                <a:cs typeface="Cambria Math"/>
              </a:rPr>
              <a:t>o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15" dirty="0">
                <a:latin typeface="Cambria Math"/>
                <a:cs typeface="Cambria Math"/>
              </a:rPr>
              <a:t>6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39311" y="1207764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5">
                <a:moveTo>
                  <a:pt x="0" y="0"/>
                </a:moveTo>
                <a:lnTo>
                  <a:pt x="88696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15102" y="1078488"/>
            <a:ext cx="59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146" y="1448819"/>
            <a:ext cx="4110354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342900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 </a:t>
            </a:r>
            <a:r>
              <a:rPr sz="1300" spc="-5" dirty="0">
                <a:latin typeface="Times New Roman"/>
                <a:cs typeface="Times New Roman"/>
              </a:rPr>
              <a:t>Найти производную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-го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порядка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300" spc="85" dirty="0">
                <a:latin typeface="Cambria Math"/>
                <a:cs typeface="Cambria Math"/>
              </a:rPr>
              <a:t>xe</a:t>
            </a:r>
            <a:r>
              <a:rPr sz="1350" spc="127" baseline="30864" dirty="0">
                <a:latin typeface="Cambria Math"/>
                <a:cs typeface="Cambria Math"/>
              </a:rPr>
              <a:t>as</a:t>
            </a:r>
            <a:r>
              <a:rPr sz="1300" spc="8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47" y="1805435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8971" y="1939547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63467" y="1934712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796" y="1707900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8155" y="2068477"/>
            <a:ext cx="5983605" cy="147510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3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594485">
              <a:lnSpc>
                <a:spcPct val="100000"/>
              </a:lnSpc>
              <a:spcBef>
                <a:spcPts val="735"/>
              </a:spcBef>
              <a:tabLst>
                <a:tab pos="3185160" algn="l"/>
                <a:tab pos="430847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4x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8</a:t>
            </a:r>
            <a:r>
              <a:rPr sz="1300" spc="1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</a:t>
            </a:r>
            <a:r>
              <a:rPr sz="1300" spc="-9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к</a:t>
            </a:r>
            <a:endParaRPr sz="1300">
              <a:latin typeface="Times New Roman"/>
              <a:cs typeface="Times New Roman"/>
            </a:endParaRPr>
          </a:p>
          <a:p>
            <a:pPr marL="12700" marR="329565">
              <a:lnSpc>
                <a:spcPct val="146200"/>
              </a:lnSpc>
              <a:spcBef>
                <a:spcPts val="1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69236" y="3890004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558796" y="3890004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92196" y="367512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51048" y="393420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51404" y="3890004"/>
            <a:ext cx="373380" cy="0"/>
          </a:xfrm>
          <a:custGeom>
            <a:avLst/>
            <a:gdLst/>
            <a:ahLst/>
            <a:cxnLst/>
            <a:rect l="l" t="t" r="r" b="b"/>
            <a:pathLst>
              <a:path w="373380">
                <a:moveTo>
                  <a:pt x="0" y="0"/>
                </a:moveTo>
                <a:lnTo>
                  <a:pt x="3733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956317" y="3760726"/>
            <a:ext cx="194056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1659889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-7" baseline="42735" dirty="0">
                <a:latin typeface="Cambria Math"/>
                <a:cs typeface="Cambria Math"/>
              </a:rPr>
              <a:t>6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40" dirty="0">
                <a:latin typeface="Cambria Math"/>
                <a:cs typeface="Cambria Math"/>
              </a:rPr>
              <a:t> 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spc="-7" baseline="38461" dirty="0">
                <a:latin typeface="Cambria Math"/>
                <a:cs typeface="Cambria Math"/>
              </a:rPr>
              <a:t>√</a:t>
            </a:r>
            <a:r>
              <a:rPr sz="1950" spc="-7" baseline="42735" dirty="0">
                <a:latin typeface="Cambria Math"/>
                <a:cs typeface="Cambria Math"/>
              </a:rPr>
              <a:t>3</a:t>
            </a:r>
            <a:r>
              <a:rPr sz="1950" spc="390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  <a:p>
            <a:pPr marL="312420">
              <a:lnSpc>
                <a:spcPts val="1340"/>
              </a:lnSpc>
              <a:tabLst>
                <a:tab pos="601980" algn="l"/>
                <a:tab pos="894715" algn="l"/>
              </a:tabLst>
            </a:pPr>
            <a:r>
              <a:rPr sz="1950" spc="89" baseline="10683" dirty="0">
                <a:latin typeface="Cambria Math"/>
                <a:cs typeface="Cambria Math"/>
              </a:rPr>
              <a:t>x	</a:t>
            </a:r>
            <a:r>
              <a:rPr sz="1950" spc="97" baseline="10683" dirty="0">
                <a:latin typeface="Cambria Math"/>
                <a:cs typeface="Cambria Math"/>
              </a:rPr>
              <a:t>y	</a:t>
            </a:r>
            <a:r>
              <a:rPr sz="1950" spc="7" baseline="2136" dirty="0">
                <a:latin typeface="Cambria Math"/>
                <a:cs typeface="Cambria Math"/>
              </a:rPr>
              <a:t>2</a:t>
            </a:r>
            <a:r>
              <a:rPr sz="1300" spc="5" dirty="0">
                <a:latin typeface="Cambria Math"/>
                <a:cs typeface="Cambria Math"/>
              </a:rPr>
              <a:t>√</a:t>
            </a:r>
            <a:r>
              <a:rPr sz="1950" spc="7" baseline="2136" dirty="0">
                <a:latin typeface="Cambria Math"/>
                <a:cs typeface="Cambria Math"/>
              </a:rPr>
              <a:t>2z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19548" y="3625091"/>
            <a:ext cx="142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917694" y="3525422"/>
            <a:ext cx="352425" cy="51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5080" indent="-82550">
              <a:lnSpc>
                <a:spcPct val="124600"/>
              </a:lnSpc>
              <a:spcBef>
                <a:spcPts val="100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135" baseline="-21367" dirty="0">
                <a:latin typeface="Cambria Math"/>
                <a:cs typeface="Cambria Math"/>
              </a:rPr>
              <a:t>z</a:t>
            </a:r>
            <a:r>
              <a:rPr sz="900" spc="10" dirty="0">
                <a:latin typeface="Cambria Math"/>
                <a:cs typeface="Cambria Math"/>
              </a:rPr>
              <a:t>3  </a:t>
            </a:r>
            <a:r>
              <a:rPr sz="1950" spc="104" baseline="-17094" dirty="0">
                <a:latin typeface="Cambria Math"/>
                <a:cs typeface="Cambria Math"/>
              </a:rPr>
              <a:t>x</a:t>
            </a:r>
            <a:r>
              <a:rPr sz="900" spc="7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930396" y="3890004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280152" y="3643378"/>
            <a:ext cx="3771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u="sng" spc="-7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</a:t>
            </a:r>
            <a:r>
              <a:rPr sz="1350" u="sng" spc="30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spc="82" baseline="339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553455" y="367512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45252" y="389000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280406" y="3762250"/>
            <a:ext cx="15074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528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50" dirty="0">
                <a:latin typeface="Cambria Math"/>
                <a:cs typeface="Cambria Math"/>
              </a:rPr>
              <a:t>(√2, </a:t>
            </a:r>
            <a:r>
              <a:rPr sz="1300" spc="-5" dirty="0">
                <a:latin typeface="Cambria Math"/>
                <a:cs typeface="Cambria Math"/>
              </a:rPr>
              <a:t>√2, </a:t>
            </a:r>
            <a:r>
              <a:rPr sz="1950" spc="-7" baseline="-36324" dirty="0">
                <a:latin typeface="Cambria Math"/>
                <a:cs typeface="Cambria Math"/>
              </a:rPr>
              <a:t>2</a:t>
            </a:r>
            <a:r>
              <a:rPr sz="1950" spc="-89" baseline="-36324" dirty="0">
                <a:latin typeface="Cambria Math"/>
                <a:cs typeface="Cambria Math"/>
              </a:rPr>
              <a:t> </a:t>
            </a:r>
            <a:r>
              <a:rPr sz="1300" spc="10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8145" y="4084729"/>
            <a:ext cx="6326505" cy="263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5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  <a:spcBef>
                <a:spcPts val="560"/>
              </a:spcBef>
              <a:tabLst>
                <a:tab pos="376872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6x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0" dirty="0">
                <a:latin typeface="Cambria Math"/>
                <a:cs typeface="Cambria Math"/>
              </a:rPr>
              <a:t>cosy</a:t>
            </a:r>
            <a:r>
              <a:rPr sz="1950" spc="30" baseline="2136" dirty="0">
                <a:latin typeface="Cambria Math"/>
                <a:cs typeface="Cambria Math"/>
              </a:rPr>
              <a:t>)</a:t>
            </a:r>
            <a:r>
              <a:rPr sz="1300" spc="2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82" baseline="2136" dirty="0">
                <a:latin typeface="Cambria Math"/>
                <a:cs typeface="Cambria Math"/>
              </a:rPr>
              <a:t>(</a:t>
            </a:r>
            <a:r>
              <a:rPr sz="1300" spc="55" dirty="0">
                <a:latin typeface="Cambria Math"/>
                <a:cs typeface="Cambria Math"/>
              </a:rPr>
              <a:t>e</a:t>
            </a:r>
            <a:r>
              <a:rPr sz="1350" spc="82" baseline="30864" dirty="0">
                <a:latin typeface="Cambria Math"/>
                <a:cs typeface="Cambria Math"/>
              </a:rPr>
              <a:t>s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2y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3z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, 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9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50"/>
              </a:spcBef>
              <a:tabLst>
                <a:tab pos="1722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0" dirty="0">
                <a:latin typeface="Cambria Math"/>
                <a:cs typeface="Cambria Math"/>
              </a:rPr>
              <a:t>2yi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3xj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xk,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2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2 sin t ,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2 − 2 cos t − 2 sin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58676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209551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73779" y="1038600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41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12692" y="103402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>
                <a:moveTo>
                  <a:pt x="0" y="0"/>
                </a:moveTo>
                <a:lnTo>
                  <a:pt x="40843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804918" y="1192787"/>
            <a:ext cx="3098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3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499104" y="1187952"/>
            <a:ext cx="922019" cy="0"/>
          </a:xfrm>
          <a:custGeom>
            <a:avLst/>
            <a:gdLst/>
            <a:ahLst/>
            <a:cxnLst/>
            <a:rect l="l" t="t" r="r" b="b"/>
            <a:pathLst>
              <a:path w="922020">
                <a:moveTo>
                  <a:pt x="0" y="0"/>
                </a:moveTo>
                <a:lnTo>
                  <a:pt x="9220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27324" y="962664"/>
            <a:ext cx="12407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-142" baseline="-32051" dirty="0">
                <a:latin typeface="Cambria Math"/>
                <a:cs typeface="Cambria Math"/>
              </a:rPr>
              <a:t> </a:t>
            </a:r>
            <a:r>
              <a:rPr sz="900" spc="40" dirty="0">
                <a:latin typeface="Cambria Math"/>
                <a:cs typeface="Cambria Math"/>
              </a:rPr>
              <a:t>√2</a:t>
            </a:r>
            <a:r>
              <a:rPr sz="1125" spc="60" baseline="22222" dirty="0">
                <a:latin typeface="Cambria Math"/>
                <a:cs typeface="Cambria Math"/>
              </a:rPr>
              <a:t>x</a:t>
            </a:r>
            <a:r>
              <a:rPr sz="900" spc="40" dirty="0">
                <a:latin typeface="Cambria Math"/>
                <a:cs typeface="Cambria Math"/>
              </a:rPr>
              <a:t>+7–</a:t>
            </a:r>
            <a:r>
              <a:rPr sz="1350" spc="60" baseline="3086" dirty="0">
                <a:latin typeface="Cambria Math"/>
                <a:cs typeface="Cambria Math"/>
              </a:rPr>
              <a:t>√</a:t>
            </a:r>
            <a:r>
              <a:rPr sz="900" spc="40" dirty="0">
                <a:latin typeface="Cambria Math"/>
                <a:cs typeface="Cambria Math"/>
              </a:rPr>
              <a:t>2</a:t>
            </a:r>
            <a:r>
              <a:rPr sz="1125" spc="60" baseline="22222" dirty="0">
                <a:latin typeface="Cambria Math"/>
                <a:cs typeface="Cambria Math"/>
              </a:rPr>
              <a:t>x+1</a:t>
            </a:r>
            <a:r>
              <a:rPr sz="900" spc="40" dirty="0">
                <a:latin typeface="Cambria Math"/>
                <a:cs typeface="Cambria Math"/>
              </a:rPr>
              <a:t>+5</a:t>
            </a:r>
            <a:r>
              <a:rPr sz="1950" spc="60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149" y="1412243"/>
            <a:ext cx="51250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342900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 </a:t>
            </a:r>
            <a:r>
              <a:rPr sz="1300" spc="-5" dirty="0">
                <a:latin typeface="Times New Roman"/>
                <a:cs typeface="Times New Roman"/>
              </a:rPr>
              <a:t>Найти производную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-го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порядка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" dirty="0">
                <a:latin typeface="Cambria Math"/>
                <a:cs typeface="Cambria Math"/>
              </a:rPr>
              <a:t>sin2x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0" dirty="0">
                <a:latin typeface="Cambria Math"/>
                <a:cs typeface="Cambria Math"/>
              </a:rPr>
              <a:t>cos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40" y="176885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8971" y="1902971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63467" y="189813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790" y="1671323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067555" y="2475732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08155" y="2125475"/>
            <a:ext cx="6005830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334010">
              <a:lnSpc>
                <a:spcPct val="100000"/>
              </a:lnSpc>
              <a:spcBef>
                <a:spcPts val="1019"/>
              </a:spcBef>
              <a:tabLst>
                <a:tab pos="1637030" algn="l"/>
                <a:tab pos="2940050" algn="l"/>
                <a:tab pos="4264025" algn="l"/>
                <a:tab pos="501713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6x,	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9x,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40" dirty="0">
                <a:latin typeface="Cambria Math"/>
                <a:cs typeface="Cambria Math"/>
              </a:rPr>
              <a:t>ƒx</a:t>
            </a:r>
            <a:r>
              <a:rPr sz="1350" spc="359" baseline="24691" dirty="0">
                <a:latin typeface="Cambria Math"/>
                <a:cs typeface="Cambria Math"/>
              </a:rPr>
              <a:t>2</a:t>
            </a:r>
            <a:r>
              <a:rPr sz="1350" spc="434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0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20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27305">
              <a:lnSpc>
                <a:spcPct val="146900"/>
              </a:lnSpc>
              <a:spcBef>
                <a:spcPts val="3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08276" y="39448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00072" y="3900672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785634" y="3771394"/>
            <a:ext cx="77978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643255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endParaRPr sz="1300">
              <a:latin typeface="Cambria Math"/>
              <a:cs typeface="Cambria Math"/>
            </a:endParaRPr>
          </a:p>
          <a:p>
            <a:pPr marL="314325">
              <a:lnSpc>
                <a:spcPts val="1340"/>
              </a:lnSpc>
            </a:pPr>
            <a:r>
              <a:rPr sz="1300" spc="15" dirty="0">
                <a:latin typeface="Cambria Math"/>
                <a:cs typeface="Cambria Math"/>
              </a:rPr>
              <a:t>√</a:t>
            </a:r>
            <a:r>
              <a:rPr sz="1950" spc="22" baseline="2136" dirty="0">
                <a:latin typeface="Cambria Math"/>
                <a:cs typeface="Cambria Math"/>
              </a:rPr>
              <a:t>2x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788920" y="36842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89276" y="390067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76600" y="36857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076956" y="390067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187970" y="3622957"/>
            <a:ext cx="1254125" cy="4826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400685" algn="l"/>
                <a:tab pos="888365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1	2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3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  <a:p>
            <a:pPr marL="498475">
              <a:lnSpc>
                <a:spcPct val="100000"/>
              </a:lnSpc>
              <a:spcBef>
                <a:spcPts val="240"/>
              </a:spcBef>
              <a:tabLst>
                <a:tab pos="728345" algn="l"/>
              </a:tabLst>
            </a:pPr>
            <a:r>
              <a:rPr sz="1300" spc="65" dirty="0">
                <a:latin typeface="Cambria Math"/>
                <a:cs typeface="Cambria Math"/>
              </a:rPr>
              <a:t>y	</a:t>
            </a:r>
            <a:r>
              <a:rPr sz="1950" spc="-7" baseline="38461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2z</a:t>
            </a:r>
            <a:r>
              <a:rPr sz="1300" spc="229" dirty="0">
                <a:latin typeface="Cambria Math"/>
                <a:cs typeface="Cambria Math"/>
              </a:rPr>
              <a:t> </a:t>
            </a:r>
            <a:r>
              <a:rPr sz="1950" spc="-7" baseline="38461" dirty="0">
                <a:latin typeface="Cambria Math"/>
                <a:cs typeface="Cambria Math"/>
              </a:rPr>
              <a:t>,</a:t>
            </a:r>
            <a:endParaRPr sz="1950" baseline="38461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746994" y="3771394"/>
            <a:ext cx="2933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60950" y="3485796"/>
            <a:ext cx="35242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 marR="5080" indent="-120650">
              <a:lnSpc>
                <a:spcPct val="150000"/>
              </a:lnSpc>
              <a:spcBef>
                <a:spcPts val="100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85" dirty="0">
                <a:latin typeface="Cambria Math"/>
                <a:cs typeface="Cambria Math"/>
              </a:rPr>
              <a:t>2</a:t>
            </a:r>
            <a:r>
              <a:rPr sz="1950" spc="135" baseline="-21367" dirty="0">
                <a:latin typeface="Cambria Math"/>
                <a:cs typeface="Cambria Math"/>
              </a:rPr>
              <a:t>z</a:t>
            </a:r>
            <a:r>
              <a:rPr sz="900" spc="10" dirty="0">
                <a:latin typeface="Cambria Math"/>
                <a:cs typeface="Cambria Math"/>
              </a:rPr>
              <a:t>3  </a:t>
            </a:r>
            <a:r>
              <a:rPr sz="1300" spc="60" dirty="0">
                <a:latin typeface="Cambria Math"/>
                <a:cs typeface="Cambria Math"/>
              </a:rPr>
              <a:t>x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073652" y="3900672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422138" y="3771394"/>
            <a:ext cx="59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173980" y="39448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065776" y="390067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106414" y="3654047"/>
            <a:ext cx="7219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6870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1	</a:t>
            </a:r>
            <a:r>
              <a:rPr sz="1950" u="sng" spc="-7" baseline="21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950" u="sng" spc="67" baseline="21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950" spc="-217" baseline="2136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724144" y="36857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15940" y="390067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786362" y="3772918"/>
            <a:ext cx="1170305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30"/>
              </a:lnSpc>
              <a:spcBef>
                <a:spcPts val="95"/>
              </a:spcBef>
              <a:tabLst>
                <a:tab pos="493395" algn="l"/>
                <a:tab pos="1016000" algn="l"/>
              </a:tabLst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200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√2,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00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83185" algn="ctr">
              <a:lnSpc>
                <a:spcPts val="1330"/>
              </a:lnSpc>
              <a:tabLst>
                <a:tab pos="686435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950" spc="-7" baseline="10683" dirty="0">
                <a:latin typeface="Cambria Math"/>
                <a:cs typeface="Cambria Math"/>
              </a:rPr>
              <a:t>2</a:t>
            </a:r>
            <a:endParaRPr sz="1950" baseline="10683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8146" y="4092349"/>
            <a:ext cx="6326505" cy="263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483234">
              <a:lnSpc>
                <a:spcPct val="100000"/>
              </a:lnSpc>
              <a:spcBef>
                <a:spcPts val="550"/>
              </a:spcBef>
              <a:tabLst>
                <a:tab pos="406146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4x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2y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baseline="2136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lnz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4y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3z</a:t>
            </a:r>
            <a:r>
              <a:rPr sz="1950" spc="30" baseline="2136" dirty="0">
                <a:latin typeface="Cambria Math"/>
                <a:cs typeface="Cambria Math"/>
              </a:rPr>
              <a:t>⁄</a:t>
            </a:r>
            <a:r>
              <a:rPr sz="1300" spc="20" dirty="0">
                <a:latin typeface="Cambria Math"/>
                <a:cs typeface="Cambria Math"/>
              </a:rPr>
              <a:t>4</a:t>
            </a:r>
            <a:r>
              <a:rPr sz="1950" spc="30" baseline="2136" dirty="0">
                <a:latin typeface="Cambria Math"/>
                <a:cs typeface="Cambria Math"/>
              </a:rPr>
              <a:t>)</a:t>
            </a:r>
            <a:r>
              <a:rPr sz="1300" spc="2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60"/>
              </a:spcBef>
              <a:tabLst>
                <a:tab pos="162115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0" dirty="0">
                <a:latin typeface="Cambria Math"/>
                <a:cs typeface="Cambria Math"/>
              </a:rPr>
              <a:t>2zi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5" dirty="0">
                <a:latin typeface="Cambria Math"/>
                <a:cs typeface="Cambria Math"/>
              </a:rPr>
              <a:t>xj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2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2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МА1.Э1.33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5147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7426" y="1025147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5798" y="1159259"/>
            <a:ext cx="876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2" baseline="-9259" dirty="0">
                <a:latin typeface="Cambria Math"/>
                <a:cs typeface="Cambria Math"/>
              </a:rPr>
              <a:t>s→n</a:t>
            </a:r>
            <a:r>
              <a:rPr sz="1350" spc="82" baseline="-6172" dirty="0">
                <a:latin typeface="Cambria Math"/>
                <a:cs typeface="Cambria Math"/>
              </a:rPr>
              <a:t>⁄</a:t>
            </a:r>
            <a:r>
              <a:rPr sz="1350" spc="82" baseline="-9259" dirty="0">
                <a:latin typeface="Cambria Math"/>
                <a:cs typeface="Cambria Math"/>
              </a:rPr>
              <a:t>2</a:t>
            </a:r>
            <a:r>
              <a:rPr sz="1350" spc="-52" baseline="-9259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(2s–n)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6611" y="927611"/>
            <a:ext cx="5137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6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lnsins</a:t>
            </a:r>
            <a:r>
              <a:rPr sz="900" spc="185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8152" y="1395479"/>
            <a:ext cx="45218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342900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 </a:t>
            </a:r>
            <a:r>
              <a:rPr sz="1300" spc="-5" dirty="0">
                <a:latin typeface="Times New Roman"/>
                <a:cs typeface="Times New Roman"/>
              </a:rPr>
              <a:t>Найти производную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-го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порядка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lg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5x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1" y="1752095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58971" y="1886207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63467" y="1881372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25801" y="1654559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07208" y="246049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08148" y="2108711"/>
            <a:ext cx="5983605" cy="1410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144905">
              <a:lnSpc>
                <a:spcPct val="100000"/>
              </a:lnSpc>
              <a:spcBef>
                <a:spcPts val="960"/>
              </a:spcBef>
              <a:tabLst>
                <a:tab pos="2650490" algn="l"/>
                <a:tab pos="423100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6√2y,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202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36,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4273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4273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7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55520" y="3725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2364" y="37254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741427" y="3693671"/>
            <a:ext cx="2530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4980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6√6x</a:t>
            </a:r>
            <a:r>
              <a:rPr sz="1350" spc="37" baseline="30864" dirty="0">
                <a:latin typeface="Cambria Math"/>
                <a:cs typeface="Cambria Math"/>
              </a:rPr>
              <a:t>3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25" dirty="0">
                <a:latin typeface="Cambria Math"/>
                <a:cs typeface="Cambria Math"/>
              </a:rPr>
              <a:t>6√6y</a:t>
            </a:r>
            <a:r>
              <a:rPr sz="1350" spc="37" baseline="30864" dirty="0">
                <a:latin typeface="Cambria Math"/>
                <a:cs typeface="Cambria Math"/>
              </a:rPr>
              <a:t>3</a:t>
            </a:r>
            <a:r>
              <a:rPr sz="1350" spc="15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2z</a:t>
            </a:r>
            <a:r>
              <a:rPr sz="1350" spc="60" baseline="30864" dirty="0">
                <a:latin typeface="Cambria Math"/>
                <a:cs typeface="Cambria Math"/>
              </a:rPr>
              <a:t>3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92598" y="3803398"/>
            <a:ext cx="2717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24691" dirty="0">
                <a:latin typeface="Cambria Math"/>
                <a:cs typeface="Cambria Math"/>
              </a:rPr>
              <a:t>2</a:t>
            </a:r>
            <a:endParaRPr sz="1350" baseline="24691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305300" y="3821424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371846" y="3567178"/>
            <a:ext cx="2603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35" dirty="0">
                <a:latin typeface="Cambria Math"/>
                <a:cs typeface="Cambria Math"/>
              </a:rPr>
              <a:t> </a:t>
            </a:r>
            <a:r>
              <a:rPr sz="1950" spc="-7" baseline="-42735" dirty="0">
                <a:latin typeface="Cambria Math"/>
                <a:cs typeface="Cambria Math"/>
              </a:rPr>
              <a:t>,</a:t>
            </a:r>
            <a:endParaRPr sz="1950" baseline="-42735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312664" y="386562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04460" y="382142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191757" y="3833878"/>
            <a:ext cx="5130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r>
              <a:rPr sz="1950" spc="75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6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600700" y="386562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92496" y="3821424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937237" y="3692147"/>
            <a:ext cx="10636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100" dirty="0">
                <a:latin typeface="Cambria Math"/>
                <a:cs typeface="Cambria Math"/>
              </a:rPr>
              <a:t>(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1).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305812" y="5596122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79648" y="5601456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9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08150" y="3997861"/>
            <a:ext cx="6326505" cy="267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5985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821690">
              <a:lnSpc>
                <a:spcPct val="100000"/>
              </a:lnSpc>
              <a:spcBef>
                <a:spcPts val="780"/>
              </a:spcBef>
              <a:tabLst>
                <a:tab pos="3631565" algn="l"/>
              </a:tabLst>
            </a:pPr>
            <a:r>
              <a:rPr sz="1950" spc="112" baseline="4273" dirty="0">
                <a:latin typeface="Cambria Math"/>
                <a:cs typeface="Cambria Math"/>
              </a:rPr>
              <a:t>a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30" baseline="4273" dirty="0">
                <a:latin typeface="Cambria Math"/>
                <a:cs typeface="Cambria Math"/>
              </a:rPr>
              <a:t>(1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√</a:t>
            </a:r>
            <a:r>
              <a:rPr sz="1950" spc="60" baseline="4273" dirty="0">
                <a:latin typeface="Cambria Math"/>
                <a:cs typeface="Cambria Math"/>
              </a:rPr>
              <a:t>z)i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52" baseline="4273" dirty="0">
                <a:latin typeface="Cambria Math"/>
                <a:cs typeface="Cambria Math"/>
              </a:rPr>
              <a:t>(4y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√</a:t>
            </a:r>
            <a:r>
              <a:rPr sz="1950" spc="75" baseline="4273" dirty="0">
                <a:latin typeface="Cambria Math"/>
                <a:cs typeface="Cambria Math"/>
              </a:rPr>
              <a:t>x)j</a:t>
            </a:r>
            <a:r>
              <a:rPr sz="1950" spc="8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82" baseline="4273" dirty="0">
                <a:latin typeface="Cambria Math"/>
                <a:cs typeface="Cambria Math"/>
              </a:rPr>
              <a:t>xyk,	</a:t>
            </a:r>
            <a:r>
              <a:rPr sz="1950" spc="44" baseline="4273" dirty="0">
                <a:latin typeface="Cambria Math"/>
                <a:cs typeface="Cambria Math"/>
              </a:rPr>
              <a:t>S: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52" baseline="4273" dirty="0">
                <a:latin typeface="Cambria Math"/>
                <a:cs typeface="Cambria Math"/>
              </a:rPr>
              <a:t>4</a:t>
            </a:r>
            <a:r>
              <a:rPr sz="1950" spc="52" baseline="6410" dirty="0">
                <a:latin typeface="Cambria Math"/>
                <a:cs typeface="Cambria Math"/>
              </a:rPr>
              <a:t>(</a:t>
            </a:r>
            <a:r>
              <a:rPr sz="1950" spc="52" baseline="4273" dirty="0">
                <a:latin typeface="Cambria Math"/>
                <a:cs typeface="Cambria Math"/>
              </a:rPr>
              <a:t>x</a:t>
            </a:r>
            <a:r>
              <a:rPr sz="1350" spc="52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67" baseline="4273" dirty="0">
                <a:latin typeface="Cambria Math"/>
                <a:cs typeface="Cambria Math"/>
              </a:rPr>
              <a:t>y</a:t>
            </a:r>
            <a:r>
              <a:rPr sz="1350" spc="67" baseline="33950" dirty="0">
                <a:latin typeface="Cambria Math"/>
                <a:cs typeface="Cambria Math"/>
              </a:rPr>
              <a:t>2</a:t>
            </a:r>
            <a:r>
              <a:rPr sz="1950" spc="67" baseline="6410" dirty="0">
                <a:latin typeface="Cambria Math"/>
                <a:cs typeface="Cambria Math"/>
              </a:rPr>
              <a:t>)</a:t>
            </a:r>
            <a:r>
              <a:rPr sz="1950" spc="67" baseline="4273" dirty="0">
                <a:latin typeface="Cambria Math"/>
                <a:cs typeface="Cambria Math"/>
              </a:rPr>
              <a:t>,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3.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ct val="146900"/>
              </a:lnSpc>
              <a:spcBef>
                <a:spcPts val="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45"/>
              </a:spcBef>
              <a:tabLst>
                <a:tab pos="15309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5" dirty="0">
                <a:latin typeface="Cambria Math"/>
                <a:cs typeface="Cambria Math"/>
              </a:rPr>
              <a:t>xj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МА1.Э1.34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8195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31827"/>
            <a:ext cx="17151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12" baseline="-21604" dirty="0">
                <a:latin typeface="Cambria Math"/>
                <a:cs typeface="Cambria Math"/>
              </a:rPr>
              <a:t>s→an</a:t>
            </a:r>
            <a:r>
              <a:rPr sz="1350" spc="-7" baseline="-21604" dirty="0">
                <a:latin typeface="Cambria Math"/>
                <a:cs typeface="Cambria Math"/>
              </a:rPr>
              <a:t> </a:t>
            </a:r>
            <a:r>
              <a:rPr sz="1350" spc="112" baseline="-18518" dirty="0">
                <a:latin typeface="Cambria Math"/>
                <a:cs typeface="Cambria Math"/>
              </a:rPr>
              <a:t>a</a:t>
            </a:r>
            <a:r>
              <a:rPr sz="750" spc="75" dirty="0">
                <a:latin typeface="Cambria Math"/>
                <a:cs typeface="Cambria Math"/>
              </a:rPr>
              <a:t>a</a:t>
            </a:r>
            <a:r>
              <a:rPr sz="1125" spc="112" baseline="18518" dirty="0">
                <a:latin typeface="Cambria Math"/>
                <a:cs typeface="Cambria Math"/>
              </a:rPr>
              <a:t>2</a:t>
            </a:r>
            <a:r>
              <a:rPr sz="750" spc="75" dirty="0">
                <a:latin typeface="Cambria Math"/>
                <a:cs typeface="Cambria Math"/>
              </a:rPr>
              <a:t>g</a:t>
            </a:r>
            <a:r>
              <a:rPr sz="1125" spc="112" baseline="18518" dirty="0">
                <a:latin typeface="Cambria Math"/>
                <a:cs typeface="Cambria Math"/>
              </a:rPr>
              <a:t>2</a:t>
            </a:r>
            <a:r>
              <a:rPr sz="1125" spc="112" baseline="3703" dirty="0">
                <a:latin typeface="Cambria Math"/>
                <a:cs typeface="Cambria Math"/>
              </a:rPr>
              <a:t>⁄</a:t>
            </a:r>
            <a:r>
              <a:rPr sz="750" spc="75" dirty="0">
                <a:latin typeface="Cambria Math"/>
                <a:cs typeface="Cambria Math"/>
              </a:rPr>
              <a:t>x</a:t>
            </a:r>
            <a:r>
              <a:rPr sz="1125" spc="112" baseline="18518" dirty="0">
                <a:latin typeface="Cambria Math"/>
                <a:cs typeface="Cambria Math"/>
              </a:rPr>
              <a:t>2</a:t>
            </a:r>
            <a:r>
              <a:rPr sz="750" spc="75" dirty="0">
                <a:latin typeface="Cambria Math"/>
                <a:cs typeface="Cambria Math"/>
              </a:rPr>
              <a:t>—ag</a:t>
            </a:r>
            <a:r>
              <a:rPr sz="1125" spc="112" baseline="3703" dirty="0">
                <a:latin typeface="Cambria Math"/>
                <a:cs typeface="Cambria Math"/>
              </a:rPr>
              <a:t>⁄</a:t>
            </a:r>
            <a:r>
              <a:rPr sz="750" spc="75" dirty="0">
                <a:latin typeface="Cambria Math"/>
                <a:cs typeface="Cambria Math"/>
              </a:rPr>
              <a:t>x</a:t>
            </a:r>
            <a:r>
              <a:rPr sz="1350" spc="112" baseline="-18518" dirty="0">
                <a:latin typeface="Cambria Math"/>
                <a:cs typeface="Cambria Math"/>
              </a:rPr>
              <a:t>–a</a:t>
            </a:r>
            <a:r>
              <a:rPr sz="750" spc="75" dirty="0">
                <a:latin typeface="Cambria Math"/>
                <a:cs typeface="Cambria Math"/>
              </a:rPr>
              <a:t>ag</a:t>
            </a:r>
            <a:r>
              <a:rPr sz="1125" spc="112" baseline="3703" dirty="0">
                <a:latin typeface="Cambria Math"/>
                <a:cs typeface="Cambria Math"/>
              </a:rPr>
              <a:t>⁄</a:t>
            </a:r>
            <a:r>
              <a:rPr sz="750" spc="75" dirty="0">
                <a:latin typeface="Cambria Math"/>
                <a:cs typeface="Cambria Math"/>
              </a:rPr>
              <a:t>x—1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5428" y="930659"/>
            <a:ext cx="1713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68325" algn="l"/>
                <a:tab pos="1665605" algn="l"/>
              </a:tabLst>
            </a:pPr>
            <a:r>
              <a:rPr sz="1950" spc="-15" baseline="-32051" dirty="0">
                <a:latin typeface="Cambria Math"/>
                <a:cs typeface="Cambria Math"/>
              </a:rPr>
              <a:t>l</a:t>
            </a:r>
            <a:r>
              <a:rPr sz="1950" spc="-7" baseline="-32051" dirty="0">
                <a:latin typeface="Cambria Math"/>
                <a:cs typeface="Cambria Math"/>
              </a:rPr>
              <a:t>im</a:t>
            </a:r>
            <a:r>
              <a:rPr sz="1950" baseline="-32051" dirty="0">
                <a:latin typeface="Cambria Math"/>
                <a:cs typeface="Cambria Math"/>
              </a:rPr>
              <a:t> </a:t>
            </a:r>
            <a:r>
              <a:rPr sz="1950" spc="-44" baseline="-32051" dirty="0">
                <a:latin typeface="Cambria Math"/>
                <a:cs typeface="Cambria Math"/>
              </a:rPr>
              <a:t> 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900" u="sng" spc="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l</a:t>
            </a:r>
            <a:r>
              <a:rPr sz="900" u="sng" spc="5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n</a:t>
            </a:r>
            <a:r>
              <a:rPr sz="900" u="sng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(</a:t>
            </a:r>
            <a:r>
              <a:rPr sz="900" u="sng" spc="5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c</a:t>
            </a:r>
            <a:r>
              <a:rPr sz="900" u="sng" spc="6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o</a:t>
            </a:r>
            <a:r>
              <a:rPr sz="900" u="sng" spc="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900" u="sng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(</a:t>
            </a:r>
            <a:r>
              <a:rPr sz="900" u="sng" spc="16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1350" u="sng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⁄</a:t>
            </a:r>
            <a:r>
              <a:rPr sz="900" u="sng" spc="13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a</a:t>
            </a:r>
            <a:r>
              <a:rPr sz="900" u="sng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)</a:t>
            </a:r>
            <a:r>
              <a:rPr sz="900" u="sng" spc="-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+</a:t>
            </a:r>
            <a:r>
              <a:rPr sz="900" u="sng" spc="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)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8151" y="1384811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 производную -го порядка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4952" y="1323852"/>
            <a:ext cx="7543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21367" dirty="0">
                <a:latin typeface="Cambria Math"/>
                <a:cs typeface="Cambria Math"/>
              </a:rPr>
              <a:t>y </a:t>
            </a:r>
            <a:r>
              <a:rPr sz="1950" spc="-7" baseline="-21367" dirty="0">
                <a:latin typeface="Cambria Math"/>
                <a:cs typeface="Cambria Math"/>
              </a:rPr>
              <a:t>=</a:t>
            </a:r>
            <a:r>
              <a:rPr sz="1950" spc="82" baseline="-21367" dirty="0">
                <a:latin typeface="Cambria Math"/>
                <a:cs typeface="Cambria Math"/>
              </a:rPr>
              <a:t> </a:t>
            </a:r>
            <a:r>
              <a:rPr sz="1950" spc="52" baseline="-21367" dirty="0">
                <a:latin typeface="Cambria Math"/>
                <a:cs typeface="Cambria Math"/>
              </a:rPr>
              <a:t>2</a:t>
            </a:r>
            <a:r>
              <a:rPr sz="900" spc="35" dirty="0">
                <a:latin typeface="Cambria Math"/>
                <a:cs typeface="Cambria Math"/>
              </a:rPr>
              <a:t>3s+5</a:t>
            </a:r>
            <a:r>
              <a:rPr sz="1950" spc="52" baseline="-21367" dirty="0">
                <a:latin typeface="Cambria Math"/>
                <a:cs typeface="Cambria Math"/>
              </a:rPr>
              <a:t>.</a:t>
            </a:r>
            <a:endParaRPr sz="1950" baseline="-21367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7" y="1739903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58971" y="1874015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63467" y="1869180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25807" y="1642367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8150" y="2002946"/>
            <a:ext cx="5983605" cy="147637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3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691639">
              <a:lnSpc>
                <a:spcPct val="100000"/>
              </a:lnSpc>
              <a:spcBef>
                <a:spcPts val="735"/>
              </a:spcBef>
              <a:tabLst>
                <a:tab pos="2996565" algn="l"/>
                <a:tab pos="421068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8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4x,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10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77649" y="3673859"/>
            <a:ext cx="19469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6560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1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3z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25898" y="3785110"/>
            <a:ext cx="1130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0" dirty="0">
                <a:latin typeface="Cambria Math"/>
                <a:cs typeface="Cambria Math"/>
              </a:rPr>
              <a:t>x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7828" y="3803136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68240" y="38473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60036" y="38031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56276" y="38473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48072" y="38031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945126" y="3548890"/>
            <a:ext cx="16497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67740" algn="l"/>
                <a:tab pos="1256030" algn="l"/>
                <a:tab pos="1545590" algn="l"/>
              </a:tabLst>
            </a:pPr>
            <a:r>
              <a:rPr sz="1300" spc="95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r>
              <a:rPr sz="1350" baseline="30864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545836" y="384733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37632" y="3803136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230114" y="3673859"/>
            <a:ext cx="1534795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375285" algn="l"/>
                <a:tab pos="856615" algn="l"/>
                <a:tab pos="1144905" algn="l"/>
                <a:tab pos="140652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100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9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629285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330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370076" y="5577834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08145" y="3979573"/>
            <a:ext cx="6326505" cy="267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73990">
              <a:lnSpc>
                <a:spcPct val="100000"/>
              </a:lnSpc>
              <a:spcBef>
                <a:spcPts val="780"/>
              </a:spcBef>
              <a:tabLst>
                <a:tab pos="3183890" algn="l"/>
              </a:tabLst>
            </a:pPr>
            <a:r>
              <a:rPr sz="1950" spc="112" baseline="4273" dirty="0">
                <a:latin typeface="Cambria Math"/>
                <a:cs typeface="Cambria Math"/>
              </a:rPr>
              <a:t>a </a:t>
            </a:r>
            <a:r>
              <a:rPr sz="1950" spc="-7" baseline="4273" dirty="0">
                <a:latin typeface="Cambria Math"/>
                <a:cs typeface="Cambria Math"/>
              </a:rPr>
              <a:t>=  </a:t>
            </a:r>
            <a:r>
              <a:rPr sz="1950" spc="37" baseline="4273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√</a:t>
            </a:r>
            <a:r>
              <a:rPr sz="1950" spc="37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104" baseline="4273" dirty="0">
                <a:latin typeface="Cambria Math"/>
                <a:cs typeface="Cambria Math"/>
              </a:rPr>
              <a:t>x)i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37" baseline="6410" dirty="0">
                <a:latin typeface="Cambria Math"/>
                <a:cs typeface="Cambria Math"/>
              </a:rPr>
              <a:t>(</a:t>
            </a:r>
            <a:r>
              <a:rPr sz="1950" spc="37" baseline="4273" dirty="0">
                <a:latin typeface="Cambria Math"/>
                <a:cs typeface="Cambria Math"/>
              </a:rPr>
              <a:t>x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67" baseline="4273" dirty="0">
                <a:latin typeface="Cambria Math"/>
                <a:cs typeface="Cambria Math"/>
              </a:rPr>
              <a:t>y</a:t>
            </a:r>
            <a:r>
              <a:rPr sz="1950" spc="67" baseline="6410" dirty="0">
                <a:latin typeface="Cambria Math"/>
                <a:cs typeface="Cambria Math"/>
              </a:rPr>
              <a:t>)</a:t>
            </a:r>
            <a:r>
              <a:rPr sz="1950" spc="67" baseline="4273" dirty="0">
                <a:latin typeface="Cambria Math"/>
                <a:cs typeface="Cambria Math"/>
              </a:rPr>
              <a:t>j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67" baseline="6410" dirty="0">
                <a:latin typeface="Cambria Math"/>
                <a:cs typeface="Cambria Math"/>
              </a:rPr>
              <a:t>(</a:t>
            </a:r>
            <a:r>
              <a:rPr sz="1950" spc="67" baseline="4273" dirty="0">
                <a:latin typeface="Cambria Math"/>
                <a:cs typeface="Cambria Math"/>
              </a:rPr>
              <a:t>y</a:t>
            </a:r>
            <a:r>
              <a:rPr sz="1350" spc="67" baseline="33950" dirty="0">
                <a:latin typeface="Cambria Math"/>
                <a:cs typeface="Cambria Math"/>
              </a:rPr>
              <a:t>2</a:t>
            </a:r>
            <a:r>
              <a:rPr sz="1350" spc="-112" baseline="33950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</a:t>
            </a:r>
            <a:r>
              <a:rPr sz="1950" spc="7" baseline="4273" dirty="0">
                <a:latin typeface="Cambria Math"/>
                <a:cs typeface="Cambria Math"/>
              </a:rPr>
              <a:t> </a:t>
            </a:r>
            <a:r>
              <a:rPr sz="1950" spc="60" baseline="4273" dirty="0">
                <a:latin typeface="Cambria Math"/>
                <a:cs typeface="Cambria Math"/>
              </a:rPr>
              <a:t>z</a:t>
            </a:r>
            <a:r>
              <a:rPr sz="1950" spc="60" baseline="6410" dirty="0">
                <a:latin typeface="Cambria Math"/>
                <a:cs typeface="Cambria Math"/>
              </a:rPr>
              <a:t>)</a:t>
            </a:r>
            <a:r>
              <a:rPr sz="1950" spc="60" baseline="4273" dirty="0">
                <a:latin typeface="Cambria Math"/>
                <a:cs typeface="Cambria Math"/>
              </a:rPr>
              <a:t>k,	</a:t>
            </a:r>
            <a:r>
              <a:rPr sz="1950" spc="44" baseline="4273" dirty="0">
                <a:latin typeface="Cambria Math"/>
                <a:cs typeface="Cambria Math"/>
              </a:rPr>
              <a:t>S: </a:t>
            </a:r>
            <a:r>
              <a:rPr sz="1950" spc="37" baseline="4273" dirty="0">
                <a:latin typeface="Cambria Math"/>
                <a:cs typeface="Cambria Math"/>
              </a:rPr>
              <a:t>3x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44" baseline="4273" dirty="0">
                <a:latin typeface="Cambria Math"/>
                <a:cs typeface="Cambria Math"/>
              </a:rPr>
              <a:t>2y</a:t>
            </a:r>
            <a:r>
              <a:rPr sz="1950" spc="27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 6, </a:t>
            </a:r>
            <a:r>
              <a:rPr sz="1950" spc="89" baseline="4273" dirty="0">
                <a:latin typeface="Cambria Math"/>
                <a:cs typeface="Cambria Math"/>
              </a:rPr>
              <a:t>x </a:t>
            </a:r>
            <a:r>
              <a:rPr sz="1950" spc="-7" baseline="4273" dirty="0">
                <a:latin typeface="Cambria Math"/>
                <a:cs typeface="Cambria Math"/>
              </a:rPr>
              <a:t>= 0, </a:t>
            </a:r>
            <a:r>
              <a:rPr sz="1950" spc="97" baseline="4273" dirty="0">
                <a:latin typeface="Cambria Math"/>
                <a:cs typeface="Cambria Math"/>
              </a:rPr>
              <a:t>y </a:t>
            </a:r>
            <a:r>
              <a:rPr sz="1950" spc="-7" baseline="4273" dirty="0">
                <a:latin typeface="Cambria Math"/>
                <a:cs typeface="Cambria Math"/>
              </a:rPr>
              <a:t>= 0,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 0.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ct val="146900"/>
              </a:lnSpc>
              <a:spcBef>
                <a:spcPts val="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45"/>
              </a:spcBef>
              <a:tabLst>
                <a:tab pos="161226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80" dirty="0">
                <a:latin typeface="Cambria Math"/>
                <a:cs typeface="Cambria Math"/>
              </a:rPr>
              <a:t>z</a:t>
            </a:r>
            <a:r>
              <a:rPr sz="1350" spc="120" baseline="30864" dirty="0">
                <a:latin typeface="Cambria Math"/>
                <a:cs typeface="Cambria Math"/>
              </a:rPr>
              <a:t>2</a:t>
            </a:r>
            <a:r>
              <a:rPr sz="1300" spc="80" dirty="0">
                <a:latin typeface="Cambria Math"/>
                <a:cs typeface="Cambria Math"/>
              </a:rPr>
              <a:t>j</a:t>
            </a:r>
            <a:r>
              <a:rPr sz="1300" spc="5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2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 cos t − 2 sin</a:t>
            </a:r>
            <a:r>
              <a:rPr sz="1300" spc="-20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 − 1.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43435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39311" y="1196334"/>
            <a:ext cx="338455" cy="0"/>
          </a:xfrm>
          <a:custGeom>
            <a:avLst/>
            <a:gdLst/>
            <a:ahLst/>
            <a:cxnLst/>
            <a:rect l="l" t="t" r="r" b="b"/>
            <a:pathLst>
              <a:path w="338454">
                <a:moveTo>
                  <a:pt x="0" y="0"/>
                </a:moveTo>
                <a:lnTo>
                  <a:pt x="338328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25798" y="1154687"/>
            <a:ext cx="9194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7" baseline="-18518" dirty="0">
                <a:latin typeface="Cambria Math"/>
                <a:cs typeface="Cambria Math"/>
              </a:rPr>
              <a:t>s→n</a:t>
            </a:r>
            <a:r>
              <a:rPr sz="1350" baseline="-18518" dirty="0">
                <a:latin typeface="Cambria Math"/>
                <a:cs typeface="Cambria Math"/>
              </a:rPr>
              <a:t> </a:t>
            </a:r>
            <a:r>
              <a:rPr sz="1350" spc="89" baseline="-15432" dirty="0">
                <a:latin typeface="Cambria Math"/>
                <a:cs typeface="Cambria Math"/>
              </a:rPr>
              <a:t>2</a:t>
            </a:r>
            <a:r>
              <a:rPr sz="750" spc="60" dirty="0">
                <a:latin typeface="Cambria Math"/>
                <a:cs typeface="Cambria Math"/>
              </a:rPr>
              <a:t>√sinx+1</a:t>
            </a:r>
            <a:r>
              <a:rPr sz="1350" spc="89" baseline="-15432" dirty="0">
                <a:latin typeface="Cambria Math"/>
                <a:cs typeface="Cambria Math"/>
              </a:rPr>
              <a:t>–2</a:t>
            </a:r>
            <a:endParaRPr sz="1350" baseline="-15432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09772" y="1172712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179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33417" y="945900"/>
            <a:ext cx="9448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 </a:t>
            </a:r>
            <a:r>
              <a:rPr sz="900" spc="55" dirty="0">
                <a:latin typeface="Cambria Math"/>
                <a:cs typeface="Cambria Math"/>
              </a:rPr>
              <a:t>sin(s</a:t>
            </a:r>
            <a:r>
              <a:rPr sz="1125" spc="82" baseline="22222" dirty="0">
                <a:latin typeface="Cambria Math"/>
                <a:cs typeface="Cambria Math"/>
              </a:rPr>
              <a:t>2</a:t>
            </a:r>
            <a:r>
              <a:rPr sz="1350" spc="82" baseline="3086" dirty="0">
                <a:latin typeface="Cambria Math"/>
                <a:cs typeface="Cambria Math"/>
              </a:rPr>
              <a:t>⁄</a:t>
            </a:r>
            <a:r>
              <a:rPr sz="900" spc="55" dirty="0">
                <a:latin typeface="Cambria Math"/>
                <a:cs typeface="Cambria Math"/>
              </a:rPr>
              <a:t>n)</a:t>
            </a:r>
            <a:r>
              <a:rPr sz="900" spc="130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0" y="1457700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33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8148" y="1425959"/>
            <a:ext cx="42856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342900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 </a:t>
            </a:r>
            <a:r>
              <a:rPr sz="1300" spc="-5" dirty="0">
                <a:latin typeface="Times New Roman"/>
                <a:cs typeface="Times New Roman"/>
              </a:rPr>
              <a:t>Найти производную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-го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порядка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40" dirty="0">
                <a:latin typeface="Cambria Math"/>
                <a:cs typeface="Cambria Math"/>
              </a:rPr>
              <a:t> </a:t>
            </a:r>
            <a:r>
              <a:rPr sz="1125" spc="-30" baseline="55555" dirty="0">
                <a:latin typeface="Cambria Math"/>
                <a:cs typeface="Cambria Math"/>
              </a:rPr>
              <a:t>3</a:t>
            </a:r>
            <a:r>
              <a:rPr sz="1300" spc="-20" dirty="0">
                <a:latin typeface="Cambria Math"/>
                <a:cs typeface="Cambria Math"/>
              </a:rPr>
              <a:t>√e</a:t>
            </a:r>
            <a:r>
              <a:rPr sz="1350" spc="-30" baseline="24691" dirty="0">
                <a:latin typeface="Cambria Math"/>
                <a:cs typeface="Cambria Math"/>
              </a:rPr>
              <a:t>2s+1</a:t>
            </a:r>
            <a:r>
              <a:rPr sz="1300" spc="-2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146" y="1781051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58971" y="1915163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363467" y="1910328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25795" y="1683515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113276" y="2487924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08147" y="2137667"/>
            <a:ext cx="6051550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288290">
              <a:lnSpc>
                <a:spcPct val="100000"/>
              </a:lnSpc>
              <a:spcBef>
                <a:spcPts val="1019"/>
              </a:spcBef>
              <a:tabLst>
                <a:tab pos="1591310" algn="l"/>
                <a:tab pos="2985770" algn="l"/>
                <a:tab pos="4309745" algn="l"/>
                <a:tab pos="506285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8x,	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8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11x,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40" dirty="0">
                <a:latin typeface="Cambria Math"/>
                <a:cs typeface="Cambria Math"/>
              </a:rPr>
              <a:t>ƒx</a:t>
            </a:r>
            <a:r>
              <a:rPr sz="1350" spc="359" baseline="24691" dirty="0">
                <a:latin typeface="Cambria Math"/>
                <a:cs typeface="Cambria Math"/>
              </a:rPr>
              <a:t>2</a:t>
            </a:r>
            <a:r>
              <a:rPr sz="1350" spc="434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0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≤</a:t>
            </a:r>
            <a:r>
              <a:rPr sz="1300" spc="2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73025">
              <a:lnSpc>
                <a:spcPct val="146500"/>
              </a:lnSpc>
              <a:spcBef>
                <a:spcPts val="5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04721" y="3736342"/>
            <a:ext cx="2794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125" dirty="0">
                <a:latin typeface="Cambria Math"/>
                <a:cs typeface="Cambria Math"/>
              </a:rPr>
              <a:t>x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endParaRPr sz="1350" baseline="30864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56104" y="403478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17420" y="3990588"/>
            <a:ext cx="260985" cy="0"/>
          </a:xfrm>
          <a:custGeom>
            <a:avLst/>
            <a:gdLst/>
            <a:ahLst/>
            <a:cxnLst/>
            <a:rect l="l" t="t" r="r" b="b"/>
            <a:pathLst>
              <a:path w="260985">
                <a:moveTo>
                  <a:pt x="0" y="0"/>
                </a:moveTo>
                <a:lnTo>
                  <a:pt x="260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82824" y="403478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74620" y="399058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675635" y="3675383"/>
            <a:ext cx="16922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02920" algn="l"/>
                <a:tab pos="1525905" algn="l"/>
              </a:tabLst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2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 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1350" spc="30" baseline="-61728" dirty="0">
                <a:latin typeface="Cambria Math"/>
                <a:cs typeface="Cambria Math"/>
              </a:rPr>
              <a:t>2</a:t>
            </a:r>
            <a:r>
              <a:rPr sz="1350" baseline="-61728" dirty="0">
                <a:latin typeface="Cambria Math"/>
                <a:cs typeface="Cambria Math"/>
              </a:rPr>
              <a:t>	</a:t>
            </a:r>
            <a:r>
              <a:rPr sz="1950" spc="135" baseline="-21367" dirty="0">
                <a:latin typeface="Cambria Math"/>
                <a:cs typeface="Cambria Math"/>
              </a:rPr>
              <a:t>z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10228" y="3990588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902970" y="3862835"/>
            <a:ext cx="2624455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30"/>
              </a:lnSpc>
              <a:spcBef>
                <a:spcPts val="95"/>
              </a:spcBef>
              <a:tabLst>
                <a:tab pos="611505" algn="l"/>
                <a:tab pos="1007744" algn="l"/>
                <a:tab pos="1892935" algn="l"/>
                <a:tab pos="2577465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300" spc="5" dirty="0">
                <a:latin typeface="Cambria Math"/>
                <a:cs typeface="Cambria Math"/>
              </a:rPr>
              <a:t>2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L="344805">
              <a:lnSpc>
                <a:spcPts val="1330"/>
              </a:lnSpc>
              <a:tabLst>
                <a:tab pos="771525" algn="l"/>
                <a:tab pos="2206625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950" spc="135" baseline="10683" dirty="0">
                <a:latin typeface="Cambria Math"/>
                <a:cs typeface="Cambria Math"/>
              </a:rPr>
              <a:t>x</a:t>
            </a:r>
            <a:r>
              <a:rPr sz="1350" spc="135" baseline="40123" dirty="0">
                <a:latin typeface="Cambria Math"/>
                <a:cs typeface="Cambria Math"/>
              </a:rPr>
              <a:t>2</a:t>
            </a:r>
            <a:r>
              <a:rPr sz="1950" spc="135" baseline="10683" dirty="0">
                <a:latin typeface="Cambria Math"/>
                <a:cs typeface="Cambria Math"/>
              </a:rPr>
              <a:t>y</a:t>
            </a:r>
            <a:r>
              <a:rPr sz="1350" spc="135" baseline="40123" dirty="0">
                <a:latin typeface="Cambria Math"/>
                <a:cs typeface="Cambria Math"/>
              </a:rPr>
              <a:t>2</a:t>
            </a:r>
            <a:endParaRPr sz="1350" baseline="40123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129784" y="39905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0032" y="39905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0032" y="369645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832081" y="3861310"/>
            <a:ext cx="1009015" cy="33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20"/>
              </a:lnSpc>
              <a:spcBef>
                <a:spcPts val="95"/>
              </a:spcBef>
            </a:pP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170" dirty="0">
                <a:latin typeface="Cambria Math"/>
                <a:cs typeface="Cambria Math"/>
              </a:rPr>
              <a:t>(</a:t>
            </a:r>
            <a:r>
              <a:rPr sz="1950" spc="254" baseline="42735" dirty="0">
                <a:latin typeface="Cambria Math"/>
                <a:cs typeface="Cambria Math"/>
              </a:rPr>
              <a:t>2</a:t>
            </a:r>
            <a:r>
              <a:rPr sz="1950" spc="-135" baseline="427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950" spc="352" baseline="6410" dirty="0">
                <a:latin typeface="Cambria Math"/>
                <a:cs typeface="Cambria Math"/>
              </a:rPr>
              <a:t>J</a:t>
            </a:r>
            <a:r>
              <a:rPr sz="1950" spc="352" baseline="42735" dirty="0">
                <a:latin typeface="Cambria Math"/>
                <a:cs typeface="Cambria Math"/>
              </a:rPr>
              <a:t>2</a:t>
            </a:r>
            <a:r>
              <a:rPr sz="1300" spc="23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L="297180">
              <a:lnSpc>
                <a:spcPts val="1220"/>
              </a:lnSpc>
              <a:tabLst>
                <a:tab pos="757555" algn="l"/>
              </a:tabLst>
            </a:pPr>
            <a:r>
              <a:rPr sz="1300" spc="-5" dirty="0">
                <a:latin typeface="Cambria Math"/>
                <a:cs typeface="Cambria Math"/>
              </a:rPr>
              <a:t>3	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8150" y="4278277"/>
            <a:ext cx="6326505" cy="263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5985">
              <a:lnSpc>
                <a:spcPct val="100000"/>
              </a:lnSpc>
              <a:spcBef>
                <a:spcPts val="74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844550">
              <a:lnSpc>
                <a:spcPct val="100000"/>
              </a:lnSpc>
              <a:spcBef>
                <a:spcPts val="550"/>
              </a:spcBef>
              <a:tabLst>
                <a:tab pos="3999229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89" baseline="2136" dirty="0">
                <a:latin typeface="Cambria Math"/>
                <a:cs typeface="Cambria Math"/>
              </a:rPr>
              <a:t>(</a:t>
            </a:r>
            <a:r>
              <a:rPr sz="1300" spc="60" dirty="0">
                <a:latin typeface="Cambria Math"/>
                <a:cs typeface="Cambria Math"/>
              </a:rPr>
              <a:t>xy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350" spc="172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2z.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60"/>
              </a:spcBef>
              <a:tabLst>
                <a:tab pos="1722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0" dirty="0">
                <a:latin typeface="Cambria Math"/>
                <a:cs typeface="Cambria Math"/>
              </a:rPr>
              <a:t>3yi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3xj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xk,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3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3 sin t ,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3 − 3 cos t − 3 sin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МА1.Э1.36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43435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7324" y="1043435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6318" y="955044"/>
            <a:ext cx="48005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12" baseline="-18518" dirty="0">
                <a:latin typeface="Cambria Math"/>
                <a:cs typeface="Cambria Math"/>
              </a:rPr>
              <a:t>7</a:t>
            </a:r>
            <a:r>
              <a:rPr sz="750" spc="75" dirty="0">
                <a:latin typeface="Cambria Math"/>
                <a:cs typeface="Cambria Math"/>
              </a:rPr>
              <a:t>2x</a:t>
            </a:r>
            <a:r>
              <a:rPr sz="1350" spc="112" baseline="-18518" dirty="0">
                <a:latin typeface="Cambria Math"/>
                <a:cs typeface="Cambria Math"/>
              </a:rPr>
              <a:t>–5</a:t>
            </a:r>
            <a:r>
              <a:rPr sz="750" spc="75" dirty="0">
                <a:latin typeface="Cambria Math"/>
                <a:cs typeface="Cambria Math"/>
              </a:rPr>
              <a:t>3x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25798" y="1177547"/>
            <a:ext cx="9207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89" baseline="-9259" dirty="0">
                <a:latin typeface="Cambria Math"/>
                <a:cs typeface="Cambria Math"/>
              </a:rPr>
              <a:t>s→0</a:t>
            </a:r>
            <a:r>
              <a:rPr sz="1350" spc="-44" baseline="-9259" dirty="0">
                <a:latin typeface="Cambria Math"/>
                <a:cs typeface="Cambria Math"/>
              </a:rPr>
              <a:t> </a:t>
            </a:r>
            <a:r>
              <a:rPr sz="900" spc="80" dirty="0">
                <a:latin typeface="Cambria Math"/>
                <a:cs typeface="Cambria Math"/>
              </a:rPr>
              <a:t>2s–arctg3s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99104" y="1172712"/>
            <a:ext cx="640080" cy="0"/>
          </a:xfrm>
          <a:custGeom>
            <a:avLst/>
            <a:gdLst/>
            <a:ahLst/>
            <a:cxnLst/>
            <a:rect l="l" t="t" r="r" b="b"/>
            <a:pathLst>
              <a:path w="640079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126482" y="1043435"/>
            <a:ext cx="59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8152" y="1427483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 производную -го порядка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35854" y="1561595"/>
            <a:ext cx="4660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Cambria Math"/>
                <a:cs typeface="Cambria Math"/>
              </a:rPr>
              <a:t>9</a:t>
            </a:r>
            <a:r>
              <a:rPr sz="1350" spc="-15" baseline="3086" dirty="0">
                <a:latin typeface="Cambria Math"/>
                <a:cs typeface="Cambria Math"/>
              </a:rPr>
              <a:t>(</a:t>
            </a:r>
            <a:r>
              <a:rPr sz="900" spc="15" dirty="0">
                <a:latin typeface="Cambria Math"/>
                <a:cs typeface="Cambria Math"/>
              </a:rPr>
              <a:t>4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-10" dirty="0">
                <a:latin typeface="Cambria Math"/>
                <a:cs typeface="Cambria Math"/>
              </a:rPr>
              <a:t>9</a:t>
            </a:r>
            <a:r>
              <a:rPr sz="1350" spc="-7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24953" y="1427483"/>
            <a:ext cx="8108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07365" algn="l"/>
                <a:tab pos="763905" algn="l"/>
              </a:tabLst>
            </a:pP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0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50" u="sng" spc="-7" baseline="4629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u="sng" baseline="4629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350" u="sng" spc="209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1350" u="sng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8151" y="1846583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58971" y="1980695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363467" y="1975860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25801" y="1749047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8145" y="2109625"/>
            <a:ext cx="5983605" cy="147637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3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457325">
              <a:lnSpc>
                <a:spcPct val="100000"/>
              </a:lnSpc>
              <a:spcBef>
                <a:spcPts val="735"/>
              </a:spcBef>
              <a:tabLst>
                <a:tab pos="3048000" algn="l"/>
                <a:tab pos="4445635" algn="l"/>
              </a:tabLst>
            </a:pP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2x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17</a:t>
            </a:r>
            <a:r>
              <a:rPr sz="1950" spc="-7" baseline="2136" dirty="0">
                <a:latin typeface="Cambria Math"/>
                <a:cs typeface="Cambria Math"/>
              </a:rPr>
              <a:t>⁄</a:t>
            </a:r>
            <a:r>
              <a:rPr sz="1300" spc="-5" dirty="0">
                <a:latin typeface="Cambria Math"/>
                <a:cs typeface="Cambria Math"/>
              </a:rPr>
              <a:t>4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</a:t>
            </a:r>
            <a:r>
              <a:rPr sz="1300" spc="-1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положительным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300" spc="-5" dirty="0">
                <a:latin typeface="Times New Roman"/>
                <a:cs typeface="Times New Roman"/>
              </a:rPr>
              <a:t>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33244" y="39753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25040" y="393115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9484" y="39753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21280" y="393115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151632" y="397534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17520" y="3931152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227580" y="3615947"/>
            <a:ext cx="2005964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7034" algn="l"/>
                <a:tab pos="1830705" algn="l"/>
              </a:tabLst>
            </a:pP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3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3</a:t>
            </a:r>
            <a:r>
              <a:rPr sz="900" dirty="0">
                <a:latin typeface="Cambria Math"/>
                <a:cs typeface="Cambria Math"/>
              </a:rPr>
              <a:t>	</a:t>
            </a:r>
            <a:r>
              <a:rPr sz="1950" spc="187" baseline="-21367" dirty="0">
                <a:latin typeface="Cambria Math"/>
                <a:cs typeface="Cambria Math"/>
              </a:rPr>
              <a:t>x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63744" y="3666239"/>
            <a:ext cx="142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976116" y="3931152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004818" y="3684526"/>
            <a:ext cx="26987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31720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8</a:t>
            </a:r>
            <a:r>
              <a:rPr sz="1950" spc="135" baseline="2136" dirty="0">
                <a:latin typeface="Cambria Math"/>
                <a:cs typeface="Cambria Math"/>
              </a:rPr>
              <a:t>z</a:t>
            </a:r>
            <a:r>
              <a:rPr sz="1350" spc="30" baseline="33950" dirty="0">
                <a:latin typeface="Cambria Math"/>
                <a:cs typeface="Cambria Math"/>
              </a:rPr>
              <a:t>3</a:t>
            </a:r>
            <a:r>
              <a:rPr sz="1350" baseline="33950" dirty="0">
                <a:latin typeface="Cambria Math"/>
                <a:cs typeface="Cambria Math"/>
              </a:rPr>
              <a:t>	</a:t>
            </a:r>
            <a:r>
              <a:rPr sz="1350" u="sng" spc="-7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u="sng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350" u="sng" spc="30" baseline="33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350" spc="97" baseline="339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599176" y="37162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90972" y="393115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910588" y="3803398"/>
            <a:ext cx="3921125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30"/>
              </a:lnSpc>
              <a:spcBef>
                <a:spcPts val="95"/>
              </a:spcBef>
              <a:tabLst>
                <a:tab pos="537845" algn="l"/>
                <a:tab pos="934085" algn="l"/>
                <a:tab pos="1374140" algn="l"/>
                <a:tab pos="1738630" algn="l"/>
                <a:tab pos="2413635" algn="l"/>
                <a:tab pos="2778125" algn="l"/>
                <a:tab pos="3766820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200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√2,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300" spc="5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00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18110" algn="ctr">
              <a:lnSpc>
                <a:spcPts val="1330"/>
              </a:lnSpc>
              <a:tabLst>
                <a:tab pos="514350" algn="l"/>
                <a:tab pos="936625" algn="l"/>
                <a:tab pos="1868805" algn="l"/>
                <a:tab pos="3437254" algn="l"/>
              </a:tabLst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	</a:t>
            </a:r>
            <a:r>
              <a:rPr sz="1950" spc="120" baseline="10683" dirty="0">
                <a:latin typeface="Cambria Math"/>
                <a:cs typeface="Cambria Math"/>
              </a:rPr>
              <a:t>y</a:t>
            </a:r>
            <a:r>
              <a:rPr sz="1350" spc="120" baseline="40123" dirty="0">
                <a:latin typeface="Cambria Math"/>
                <a:cs typeface="Cambria Math"/>
              </a:rPr>
              <a:t>2</a:t>
            </a:r>
            <a:r>
              <a:rPr sz="1950" spc="120" baseline="10683" dirty="0">
                <a:latin typeface="Cambria Math"/>
                <a:cs typeface="Cambria Math"/>
              </a:rPr>
              <a:t>z</a:t>
            </a:r>
            <a:r>
              <a:rPr sz="1350" spc="120" baseline="40123" dirty="0">
                <a:latin typeface="Cambria Math"/>
                <a:cs typeface="Cambria Math"/>
              </a:rPr>
              <a:t>3	</a:t>
            </a:r>
            <a:r>
              <a:rPr sz="1950" spc="-7" baseline="10683" dirty="0">
                <a:latin typeface="Cambria Math"/>
                <a:cs typeface="Cambria Math"/>
              </a:rPr>
              <a:t>2</a:t>
            </a:r>
            <a:endParaRPr sz="1950" baseline="10683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143755" y="6598153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66360" y="6598153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08145" y="4125877"/>
            <a:ext cx="6326505" cy="2663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плоскостями 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 </a:t>
            </a:r>
            <a:r>
              <a:rPr sz="1300" spc="-30" dirty="0">
                <a:latin typeface="Cambria Math"/>
                <a:cs typeface="Cambria Math"/>
              </a:rPr>
              <a:t>P</a:t>
            </a:r>
            <a:r>
              <a:rPr sz="1350" spc="-44" baseline="-15432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6619">
              <a:lnSpc>
                <a:spcPct val="100000"/>
              </a:lnSpc>
              <a:spcBef>
                <a:spcPts val="755"/>
              </a:spcBef>
              <a:tabLst>
                <a:tab pos="2426335" algn="l"/>
                <a:tab pos="3799204" algn="l"/>
                <a:tab pos="477774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-6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1,	</a:t>
            </a:r>
            <a:r>
              <a:rPr sz="1300" spc="-10" dirty="0">
                <a:latin typeface="Cambria Math"/>
                <a:cs typeface="Cambria Math"/>
              </a:rPr>
              <a:t>P</a:t>
            </a:r>
            <a:r>
              <a:rPr sz="1350" spc="-15" baseline="-15432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P</a:t>
            </a:r>
            <a:r>
              <a:rPr sz="1350" spc="-7" baseline="-15432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60"/>
              </a:lnSpc>
              <a:spcBef>
                <a:spcPts val="17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60020">
              <a:lnSpc>
                <a:spcPct val="100000"/>
              </a:lnSpc>
              <a:spcBef>
                <a:spcPts val="560"/>
              </a:spcBef>
              <a:tabLst>
                <a:tab pos="3380104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e</a:t>
            </a:r>
            <a:r>
              <a:rPr sz="1350" spc="44" baseline="30864" dirty="0">
                <a:latin typeface="Cambria Math"/>
                <a:cs typeface="Cambria Math"/>
              </a:rPr>
              <a:t>2y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232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3z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90"/>
              </a:lnSpc>
              <a:spcBef>
                <a:spcPts val="16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862965">
              <a:lnSpc>
                <a:spcPct val="100000"/>
              </a:lnSpc>
              <a:spcBef>
                <a:spcPts val="775"/>
              </a:spcBef>
              <a:tabLst>
                <a:tab pos="285940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5" dirty="0">
                <a:latin typeface="Cambria Math"/>
                <a:cs typeface="Cambria Math"/>
              </a:rPr>
              <a:t>−x</a:t>
            </a:r>
            <a:r>
              <a:rPr sz="1350" spc="112" baseline="30864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y</a:t>
            </a:r>
            <a:r>
              <a:rPr sz="1350" spc="112" baseline="30864" dirty="0">
                <a:latin typeface="Cambria Math"/>
                <a:cs typeface="Cambria Math"/>
              </a:rPr>
              <a:t>3</a:t>
            </a:r>
            <a:r>
              <a:rPr sz="1300" spc="7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2j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xzk,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√2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√2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2127250" cy="720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МА1.Э1.37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5798" y="1148591"/>
            <a:ext cx="7251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04" baseline="-9259" dirty="0">
                <a:latin typeface="Cambria Math"/>
                <a:cs typeface="Cambria Math"/>
              </a:rPr>
              <a:t>s→a</a:t>
            </a:r>
            <a:r>
              <a:rPr sz="1350" spc="-30" baseline="-9259" dirty="0">
                <a:latin typeface="Cambria Math"/>
                <a:cs typeface="Cambria Math"/>
              </a:rPr>
              <a:t> </a:t>
            </a:r>
            <a:r>
              <a:rPr sz="900" spc="95" dirty="0">
                <a:latin typeface="Cambria Math"/>
                <a:cs typeface="Cambria Math"/>
              </a:rPr>
              <a:t>lns–lna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801" y="916943"/>
            <a:ext cx="7620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-172" baseline="-32051" dirty="0">
                <a:latin typeface="Cambria Math"/>
                <a:cs typeface="Cambria Math"/>
              </a:rPr>
              <a:t> </a:t>
            </a:r>
            <a:r>
              <a:rPr sz="900" u="sng" spc="9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tgs–tga</a:t>
            </a:r>
            <a:r>
              <a:rPr sz="1950" spc="135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8153" y="1404623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 производную -го порядка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1386" y="1538735"/>
            <a:ext cx="3130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" dirty="0">
                <a:latin typeface="Cambria Math"/>
                <a:cs typeface="Cambria Math"/>
              </a:rPr>
              <a:t>6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5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4954" y="1307088"/>
            <a:ext cx="7880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32051" dirty="0">
                <a:latin typeface="Cambria Math"/>
                <a:cs typeface="Cambria Math"/>
              </a:rPr>
              <a:t>y </a:t>
            </a:r>
            <a:r>
              <a:rPr sz="1950" spc="-7" baseline="-32051" dirty="0">
                <a:latin typeface="Cambria Math"/>
                <a:cs typeface="Cambria Math"/>
              </a:rPr>
              <a:t>=</a:t>
            </a:r>
            <a:r>
              <a:rPr sz="1950" spc="75" baseline="-32051" dirty="0">
                <a:latin typeface="Cambria Math"/>
                <a:cs typeface="Cambria Math"/>
              </a:rPr>
              <a:t> </a:t>
            </a:r>
            <a:r>
              <a:rPr sz="900" u="sng" spc="3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11+12s</a:t>
            </a:r>
            <a:r>
              <a:rPr sz="1950" spc="44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1" y="180695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58971" y="1941071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63467" y="193623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25801" y="1709423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682496" y="5122158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23488" y="5121396"/>
            <a:ext cx="384175" cy="0"/>
          </a:xfrm>
          <a:custGeom>
            <a:avLst/>
            <a:gdLst/>
            <a:ahLst/>
            <a:cxnLst/>
            <a:rect l="l" t="t" r="r" b="b"/>
            <a:pathLst>
              <a:path w="384175">
                <a:moveTo>
                  <a:pt x="0" y="0"/>
                </a:moveTo>
                <a:lnTo>
                  <a:pt x="3840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79520" y="60403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81472" y="604036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08145" y="2070001"/>
            <a:ext cx="6326505" cy="416179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830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812800">
              <a:lnSpc>
                <a:spcPct val="100000"/>
              </a:lnSpc>
              <a:spcBef>
                <a:spcPts val="735"/>
              </a:spcBef>
              <a:tabLst>
                <a:tab pos="2498090" algn="l"/>
                <a:tab pos="4171315" algn="l"/>
              </a:tabLst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5x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+ 2,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7,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3y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7x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27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3y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7x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5.</a:t>
            </a:r>
            <a:endParaRPr sz="1300">
              <a:latin typeface="Cambria Math"/>
              <a:cs typeface="Cambria Math"/>
            </a:endParaRPr>
          </a:p>
          <a:p>
            <a:pPr marL="12700" marR="441325">
              <a:lnSpc>
                <a:spcPts val="2290"/>
              </a:lnSpc>
              <a:spcBef>
                <a:spcPts val="160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spcBef>
                <a:spcPts val="550"/>
              </a:spcBef>
              <a:tabLst>
                <a:tab pos="3461385" algn="l"/>
                <a:tab pos="542861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xy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950" spc="104" baseline="2136" dirty="0">
                <a:latin typeface="Cambria Math"/>
                <a:cs typeface="Cambria Math"/>
              </a:rPr>
              <a:t>)</a:t>
            </a:r>
            <a:r>
              <a:rPr sz="1300" spc="7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yx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950" spc="104" baseline="2136" dirty="0">
                <a:latin typeface="Cambria Math"/>
                <a:cs typeface="Cambria Math"/>
              </a:rPr>
              <a:t>)</a:t>
            </a:r>
            <a:r>
              <a:rPr sz="1300" spc="7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3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205104">
              <a:lnSpc>
                <a:spcPts val="2280"/>
              </a:lnSpc>
              <a:spcBef>
                <a:spcPts val="185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плоскости </a:t>
            </a:r>
            <a:r>
              <a:rPr sz="1300" spc="45" dirty="0">
                <a:latin typeface="Cambria Math"/>
                <a:cs typeface="Cambria Math"/>
              </a:rPr>
              <a:t>P</a:t>
            </a:r>
            <a:r>
              <a:rPr sz="1300" spc="4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расположенную в  первом октанте (нормаль образует острый угол с осью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Oz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714500">
              <a:lnSpc>
                <a:spcPct val="100000"/>
              </a:lnSpc>
              <a:spcBef>
                <a:spcPts val="560"/>
              </a:spcBef>
              <a:tabLst>
                <a:tab pos="3246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zk,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3y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485140">
              <a:lnSpc>
                <a:spcPct val="100000"/>
              </a:lnSpc>
              <a:spcBef>
                <a:spcPts val="835"/>
              </a:spcBef>
              <a:tabLst>
                <a:tab pos="3665220" algn="l"/>
              </a:tabLst>
            </a:pPr>
            <a:r>
              <a:rPr sz="1950" spc="112" baseline="4273" dirty="0">
                <a:latin typeface="Cambria Math"/>
                <a:cs typeface="Cambria Math"/>
              </a:rPr>
              <a:t>a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37" baseline="4273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√</a:t>
            </a:r>
            <a:r>
              <a:rPr sz="1950" spc="37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75" baseline="4273" dirty="0">
                <a:latin typeface="Cambria Math"/>
                <a:cs typeface="Cambria Math"/>
              </a:rPr>
              <a:t>2x)i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82" baseline="6410" dirty="0">
                <a:latin typeface="Cambria Math"/>
                <a:cs typeface="Cambria Math"/>
              </a:rPr>
              <a:t>(</a:t>
            </a:r>
            <a:r>
              <a:rPr sz="1950" spc="82" baseline="4273" dirty="0">
                <a:latin typeface="Cambria Math"/>
                <a:cs typeface="Cambria Math"/>
              </a:rPr>
              <a:t>e</a:t>
            </a:r>
            <a:r>
              <a:rPr sz="1350" spc="82" baseline="37037" dirty="0">
                <a:latin typeface="Cambria Math"/>
                <a:cs typeface="Cambria Math"/>
              </a:rPr>
              <a:t>s 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52" baseline="4273" dirty="0">
                <a:latin typeface="Cambria Math"/>
                <a:cs typeface="Cambria Math"/>
              </a:rPr>
              <a:t>3y</a:t>
            </a:r>
            <a:r>
              <a:rPr sz="1950" spc="52" baseline="6410" dirty="0">
                <a:latin typeface="Cambria Math"/>
                <a:cs typeface="Cambria Math"/>
              </a:rPr>
              <a:t>)</a:t>
            </a:r>
            <a:r>
              <a:rPr sz="1950" spc="52" baseline="4273" dirty="0">
                <a:latin typeface="Cambria Math"/>
                <a:cs typeface="Cambria Math"/>
              </a:rPr>
              <a:t>j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300" spc="315" dirty="0">
                <a:latin typeface="Cambria Math"/>
                <a:cs typeface="Cambria Math"/>
              </a:rPr>
              <a:t>ƒ</a:t>
            </a:r>
            <a:r>
              <a:rPr sz="1950" spc="472" baseline="4273" dirty="0">
                <a:latin typeface="Cambria Math"/>
                <a:cs typeface="Cambria Math"/>
              </a:rPr>
              <a:t>y</a:t>
            </a:r>
            <a:r>
              <a:rPr sz="1950" spc="-67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97" baseline="4273" dirty="0">
                <a:latin typeface="Cambria Math"/>
                <a:cs typeface="Cambria Math"/>
              </a:rPr>
              <a:t>xk,	</a:t>
            </a:r>
            <a:r>
              <a:rPr sz="1950" spc="37" baseline="4273" dirty="0">
                <a:latin typeface="Cambria Math"/>
                <a:cs typeface="Cambria Math"/>
              </a:rPr>
              <a:t>S: </a:t>
            </a: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7037" dirty="0">
                <a:latin typeface="Cambria Math"/>
                <a:cs typeface="Cambria Math"/>
              </a:rPr>
              <a:t>2</a:t>
            </a:r>
            <a:r>
              <a:rPr sz="1950" spc="82" baseline="4273" dirty="0">
                <a:latin typeface="Cambria Math"/>
                <a:cs typeface="Cambria Math"/>
              </a:rPr>
              <a:t>, 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 2,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8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5.</a:t>
            </a:r>
            <a:endParaRPr sz="1950" baseline="4273">
              <a:latin typeface="Cambria Math"/>
              <a:cs typeface="Cambria Math"/>
            </a:endParaRPr>
          </a:p>
          <a:p>
            <a:pPr marL="12700" marR="5080">
              <a:lnSpc>
                <a:spcPct val="146200"/>
              </a:lnSpc>
              <a:spcBef>
                <a:spcPts val="7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980"/>
              </a:spcBef>
              <a:tabLst>
                <a:tab pos="161226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zi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90" dirty="0">
                <a:latin typeface="Cambria Math"/>
                <a:cs typeface="Cambria Math"/>
              </a:rPr>
              <a:t>y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xk,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√2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2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√2 cos</a:t>
            </a:r>
            <a:r>
              <a:rPr sz="1300" spc="-18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2127250" cy="727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МА1.Э1.38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25798" y="1172975"/>
            <a:ext cx="2578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0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2415" y="1156211"/>
            <a:ext cx="5168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35" dirty="0">
                <a:latin typeface="Cambria Math"/>
                <a:cs typeface="Cambria Math"/>
              </a:rPr>
              <a:t>s</a:t>
            </a:r>
            <a:r>
              <a:rPr sz="900" spc="40" dirty="0">
                <a:latin typeface="Cambria Math"/>
                <a:cs typeface="Cambria Math"/>
              </a:rPr>
              <a:t>l</a:t>
            </a:r>
            <a:r>
              <a:rPr sz="900" spc="55" dirty="0">
                <a:latin typeface="Cambria Math"/>
                <a:cs typeface="Cambria Math"/>
              </a:rPr>
              <a:t>nc</a:t>
            </a:r>
            <a:r>
              <a:rPr sz="900" spc="60" dirty="0">
                <a:latin typeface="Cambria Math"/>
                <a:cs typeface="Cambria Math"/>
              </a:rPr>
              <a:t>o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15" dirty="0">
                <a:latin typeface="Cambria Math"/>
                <a:cs typeface="Cambria Math"/>
              </a:rPr>
              <a:t>5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7324" y="924564"/>
            <a:ext cx="100456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-112" baseline="-32051" dirty="0">
                <a:latin typeface="Cambria Math"/>
                <a:cs typeface="Cambria Math"/>
              </a:rPr>
              <a:t> </a:t>
            </a:r>
            <a:r>
              <a:rPr sz="900" u="sng" spc="7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sin2s–2sins</a:t>
            </a:r>
            <a:r>
              <a:rPr sz="1950" spc="104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8153" y="1380239"/>
            <a:ext cx="40246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342900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 </a:t>
            </a:r>
            <a:r>
              <a:rPr sz="1300" spc="-5" dirty="0">
                <a:latin typeface="Times New Roman"/>
                <a:cs typeface="Times New Roman"/>
              </a:rPr>
              <a:t>Найти производную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-го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порядка	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2</a:t>
            </a:r>
            <a:r>
              <a:rPr sz="1350" spc="104" baseline="30864" dirty="0">
                <a:latin typeface="Cambria Math"/>
                <a:cs typeface="Cambria Math"/>
              </a:rPr>
              <a:t>ks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8149" y="1735331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58971" y="1869443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63467" y="1864608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25799" y="1637795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12364" y="2442204"/>
            <a:ext cx="828040" cy="0"/>
          </a:xfrm>
          <a:custGeom>
            <a:avLst/>
            <a:gdLst/>
            <a:ahLst/>
            <a:cxnLst/>
            <a:rect l="l" t="t" r="r" b="b"/>
            <a:pathLst>
              <a:path w="828039">
                <a:moveTo>
                  <a:pt x="0" y="0"/>
                </a:moveTo>
                <a:lnTo>
                  <a:pt x="8275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8148" y="2091947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783080">
              <a:lnSpc>
                <a:spcPct val="100000"/>
              </a:lnSpc>
              <a:spcBef>
                <a:spcPts val="1019"/>
              </a:spcBef>
              <a:tabLst>
                <a:tab pos="3395345" algn="l"/>
              </a:tabLst>
            </a:pP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80" dirty="0">
                <a:latin typeface="Cambria Math"/>
                <a:cs typeface="Cambria Math"/>
              </a:rPr>
              <a:t>ƒ9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50" spc="60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24691" dirty="0">
                <a:latin typeface="Cambria Math"/>
                <a:cs typeface="Cambria Math"/>
              </a:rPr>
              <a:t>2</a:t>
            </a:r>
            <a:r>
              <a:rPr sz="1300" spc="6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9z</a:t>
            </a:r>
            <a:r>
              <a:rPr sz="1950" spc="15" baseline="2136" dirty="0">
                <a:latin typeface="Cambria Math"/>
                <a:cs typeface="Cambria Math"/>
              </a:rPr>
              <a:t>⁄</a:t>
            </a:r>
            <a:r>
              <a:rPr sz="1300" spc="10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22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5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350008" y="385038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835915" y="3818638"/>
            <a:ext cx="7061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10" dirty="0">
                <a:latin typeface="Cambria Math"/>
                <a:cs typeface="Cambria Math"/>
              </a:rPr>
              <a:t>9√2x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24759" y="3806446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53943" y="3631186"/>
            <a:ext cx="1911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179" baseline="-21367" dirty="0">
                <a:latin typeface="Cambria Math"/>
                <a:cs typeface="Cambria Math"/>
              </a:rPr>
              <a:t>y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008376" y="39905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08732" y="394639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30523" y="39905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96411" y="3946392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253484" y="3946392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196840" y="394639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283710" y="3692147"/>
            <a:ext cx="24758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69644" algn="l"/>
                <a:tab pos="1912620" algn="l"/>
                <a:tab pos="2244725" algn="l"/>
              </a:tabLst>
            </a:pPr>
            <a:r>
              <a:rPr sz="1300" spc="-5" dirty="0">
                <a:latin typeface="Cambria Math"/>
                <a:cs typeface="Cambria Math"/>
              </a:rPr>
              <a:t>4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30864" dirty="0">
                <a:latin typeface="Cambria Math"/>
                <a:cs typeface="Cambria Math"/>
              </a:rPr>
              <a:t>3</a:t>
            </a:r>
            <a:r>
              <a:rPr sz="1350" baseline="30864" dirty="0">
                <a:latin typeface="Cambria Math"/>
                <a:cs typeface="Cambria Math"/>
              </a:rPr>
              <a:t>	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120" dirty="0">
                <a:latin typeface="Cambria Math"/>
                <a:cs typeface="Cambria Math"/>
              </a:rPr>
              <a:t>y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r>
              <a:rPr sz="1350" baseline="30864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950" spc="892" baseline="-36324" dirty="0">
                <a:latin typeface="Cambria Math"/>
                <a:cs typeface="Cambria Math"/>
              </a:rPr>
              <a:t>J</a:t>
            </a: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655564" y="394639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55564" y="36522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636011" y="3817114"/>
            <a:ext cx="3270250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340"/>
              </a:lnSpc>
              <a:spcBef>
                <a:spcPts val="95"/>
              </a:spcBef>
              <a:tabLst>
                <a:tab pos="487045" algn="l"/>
                <a:tab pos="926465" algn="l"/>
                <a:tab pos="1290320" algn="l"/>
                <a:tab pos="1898650" algn="l"/>
                <a:tab pos="2262505" algn="l"/>
                <a:tab pos="3098165" algn="l"/>
              </a:tabLst>
            </a:pPr>
            <a:r>
              <a:rPr sz="1300" spc="-5" dirty="0">
                <a:latin typeface="Cambria Math"/>
                <a:cs typeface="Cambria Math"/>
              </a:rPr>
              <a:t>−	−	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35" dirty="0">
                <a:latin typeface="Cambria Math"/>
                <a:cs typeface="Cambria Math"/>
              </a:rPr>
              <a:t> </a:t>
            </a:r>
            <a:r>
              <a:rPr sz="1300" spc="340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345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algn="ctr">
              <a:lnSpc>
                <a:spcPts val="1340"/>
              </a:lnSpc>
              <a:tabLst>
                <a:tab pos="526415" algn="l"/>
                <a:tab pos="1510665" algn="l"/>
                <a:tab pos="2400935" algn="l"/>
                <a:tab pos="2859405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	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	</a:t>
            </a:r>
            <a:r>
              <a:rPr sz="1950" spc="82" baseline="10683" dirty="0">
                <a:latin typeface="Cambria Math"/>
                <a:cs typeface="Cambria Math"/>
              </a:rPr>
              <a:t>z</a:t>
            </a:r>
            <a:r>
              <a:rPr sz="1350" spc="82" baseline="40123" dirty="0">
                <a:latin typeface="Cambria Math"/>
                <a:cs typeface="Cambria Math"/>
              </a:rPr>
              <a:t>3	</a:t>
            </a:r>
            <a:r>
              <a:rPr sz="1950" spc="-7" baseline="10683" dirty="0">
                <a:latin typeface="Cambria Math"/>
                <a:cs typeface="Cambria Math"/>
              </a:rPr>
              <a:t>3	2</a:t>
            </a:r>
            <a:endParaRPr sz="1950" baseline="10683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8150" y="4234080"/>
            <a:ext cx="6324600" cy="1473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153795">
              <a:lnSpc>
                <a:spcPct val="100000"/>
              </a:lnSpc>
              <a:spcBef>
                <a:spcPts val="745"/>
              </a:spcBef>
              <a:tabLst>
                <a:tab pos="2602865" algn="l"/>
                <a:tab pos="45720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5" dirty="0">
                <a:latin typeface="Cambria Math"/>
                <a:cs typeface="Cambria Math"/>
              </a:rPr>
              <a:t>xj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504691" y="5956810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4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517392" y="597483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093731" y="5845557"/>
            <a:ext cx="55549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0672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e</a:t>
            </a:r>
            <a:r>
              <a:rPr sz="1350" spc="44" baseline="30864" dirty="0">
                <a:latin typeface="Cambria Math"/>
                <a:cs typeface="Cambria Math"/>
              </a:rPr>
              <a:t>z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4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lnx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4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950" spc="52" baseline="42735" dirty="0">
                <a:latin typeface="Cambria Math"/>
                <a:cs typeface="Cambria Math"/>
              </a:rPr>
              <a:t>z</a:t>
            </a:r>
            <a:r>
              <a:rPr sz="1950" baseline="4273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5" dirty="0">
                <a:latin typeface="Cambria Math"/>
                <a:cs typeface="Cambria Math"/>
              </a:rPr>
              <a:t>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15" dirty="0">
                <a:latin typeface="Cambria Math"/>
                <a:cs typeface="Cambria Math"/>
              </a:rPr>
              <a:t>2z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8150" y="6116220"/>
            <a:ext cx="6326505" cy="89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6200"/>
              </a:lnSpc>
              <a:spcBef>
                <a:spcPts val="100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8.	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558165">
              <a:lnSpc>
                <a:spcPct val="100000"/>
              </a:lnSpc>
              <a:spcBef>
                <a:spcPts val="755"/>
              </a:spcBef>
              <a:tabLst>
                <a:tab pos="226187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2z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j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3 sin t 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 cos t − 3 sin</a:t>
            </a:r>
            <a:r>
              <a:rPr sz="1300" spc="-2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 − 2.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МА1.Э1.39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9719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0595"/>
            <a:ext cx="2622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85" dirty="0">
                <a:latin typeface="Cambria Math"/>
                <a:cs typeface="Cambria Math"/>
              </a:rPr>
              <a:t>h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20" dirty="0">
                <a:latin typeface="Cambria Math"/>
                <a:cs typeface="Cambria Math"/>
              </a:rPr>
              <a:t>0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57903" y="1128779"/>
            <a:ext cx="1574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27" baseline="-18518" dirty="0">
                <a:latin typeface="Cambria Math"/>
                <a:cs typeface="Cambria Math"/>
              </a:rPr>
              <a:t>h</a:t>
            </a:r>
            <a:r>
              <a:rPr sz="750" spc="30" dirty="0">
                <a:latin typeface="Cambria Math"/>
                <a:cs typeface="Cambria Math"/>
              </a:rPr>
              <a:t>2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02152" y="1158996"/>
            <a:ext cx="1272540" cy="0"/>
          </a:xfrm>
          <a:custGeom>
            <a:avLst/>
            <a:gdLst/>
            <a:ahLst/>
            <a:cxnLst/>
            <a:rect l="l" t="t" r="r" b="b"/>
            <a:pathLst>
              <a:path w="1272539">
                <a:moveTo>
                  <a:pt x="0" y="0"/>
                </a:moveTo>
                <a:lnTo>
                  <a:pt x="12725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28847" y="932183"/>
            <a:ext cx="20802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 </a:t>
            </a:r>
            <a:r>
              <a:rPr sz="900" spc="65" dirty="0">
                <a:latin typeface="Cambria Math"/>
                <a:cs typeface="Cambria Math"/>
              </a:rPr>
              <a:t>ln</a:t>
            </a:r>
            <a:r>
              <a:rPr sz="1350" spc="97" baseline="3086" dirty="0">
                <a:latin typeface="Cambria Math"/>
                <a:cs typeface="Cambria Math"/>
              </a:rPr>
              <a:t>(</a:t>
            </a:r>
            <a:r>
              <a:rPr sz="900" spc="65" dirty="0">
                <a:latin typeface="Cambria Math"/>
                <a:cs typeface="Cambria Math"/>
              </a:rPr>
              <a:t>s+h</a:t>
            </a:r>
            <a:r>
              <a:rPr sz="1350" spc="97" baseline="3086" dirty="0">
                <a:latin typeface="Cambria Math"/>
                <a:cs typeface="Cambria Math"/>
              </a:rPr>
              <a:t>)</a:t>
            </a:r>
            <a:r>
              <a:rPr sz="900" spc="65" dirty="0">
                <a:latin typeface="Cambria Math"/>
                <a:cs typeface="Cambria Math"/>
              </a:rPr>
              <a:t>+ln</a:t>
            </a:r>
            <a:r>
              <a:rPr sz="1350" spc="97" baseline="3086" dirty="0">
                <a:latin typeface="Cambria Math"/>
                <a:cs typeface="Cambria Math"/>
              </a:rPr>
              <a:t>(</a:t>
            </a:r>
            <a:r>
              <a:rPr sz="900" spc="65" dirty="0">
                <a:latin typeface="Cambria Math"/>
                <a:cs typeface="Cambria Math"/>
              </a:rPr>
              <a:t>s–h</a:t>
            </a:r>
            <a:r>
              <a:rPr sz="1350" spc="97" baseline="3086" dirty="0">
                <a:latin typeface="Cambria Math"/>
                <a:cs typeface="Cambria Math"/>
              </a:rPr>
              <a:t>)</a:t>
            </a:r>
            <a:r>
              <a:rPr sz="900" spc="65" dirty="0">
                <a:latin typeface="Cambria Math"/>
                <a:cs typeface="Cambria Math"/>
              </a:rPr>
              <a:t>–2lns </a:t>
            </a:r>
            <a:r>
              <a:rPr sz="1950" spc="-7" baseline="-32051" dirty="0">
                <a:latin typeface="Cambria Math"/>
                <a:cs typeface="Cambria Math"/>
              </a:rPr>
              <a:t>, </a:t>
            </a:r>
            <a:r>
              <a:rPr sz="1950" spc="89" baseline="-32051" dirty="0">
                <a:latin typeface="Cambria Math"/>
                <a:cs typeface="Cambria Math"/>
              </a:rPr>
              <a:t>x </a:t>
            </a:r>
            <a:r>
              <a:rPr sz="1950" spc="-7" baseline="-32051" dirty="0">
                <a:latin typeface="Cambria Math"/>
                <a:cs typeface="Cambria Math"/>
              </a:rPr>
              <a:t>&gt;</a:t>
            </a:r>
            <a:r>
              <a:rPr sz="1950" spc="-67" baseline="-32051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0.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1" y="1404623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 производную -го порядка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35854" y="1538735"/>
            <a:ext cx="2457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24952" y="1404623"/>
            <a:ext cx="5899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950" u="sng" spc="-7" baseline="3205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350" u="sng" spc="209" baseline="4629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s</a:t>
            </a:r>
            <a:r>
              <a:rPr sz="1350" spc="697" baseline="4629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51" y="180695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8971" y="1941071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63467" y="193623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801" y="1709423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98648" y="2513832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08146" y="2163575"/>
            <a:ext cx="5983605" cy="1428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586865">
              <a:lnSpc>
                <a:spcPct val="100000"/>
              </a:lnSpc>
              <a:spcBef>
                <a:spcPts val="1019"/>
              </a:spcBef>
              <a:tabLst>
                <a:tab pos="3303904" algn="l"/>
              </a:tabLst>
            </a:pP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40" dirty="0">
                <a:latin typeface="Cambria Math"/>
                <a:cs typeface="Cambria Math"/>
              </a:rPr>
              <a:t>15ƒx</a:t>
            </a:r>
            <a:r>
              <a:rPr sz="1350" spc="209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7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24691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2</a:t>
            </a:r>
            <a:r>
              <a:rPr sz="1300" spc="-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17</a:t>
            </a:r>
            <a:r>
              <a:rPr sz="1950" spc="-7" baseline="2136" dirty="0">
                <a:latin typeface="Cambria Math"/>
                <a:cs typeface="Cambria Math"/>
              </a:rPr>
              <a:t>⁄</a:t>
            </a:r>
            <a:r>
              <a:rPr sz="1300" spc="-5" dirty="0">
                <a:latin typeface="Cambria Math"/>
                <a:cs typeface="Cambria Math"/>
              </a:rPr>
              <a:t>2 −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229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5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29612" y="381990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404363" y="3775966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75634" y="3661666"/>
            <a:ext cx="2825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114" dirty="0">
                <a:latin typeface="Cambria Math"/>
                <a:cs typeface="Cambria Math"/>
              </a:rPr>
              <a:t>y</a:t>
            </a:r>
            <a:r>
              <a:rPr sz="1350" spc="30" baseline="30864" dirty="0">
                <a:latin typeface="Cambria Math"/>
                <a:cs typeface="Cambria Math"/>
              </a:rPr>
              <a:t>2</a:t>
            </a:r>
            <a:endParaRPr sz="1350" baseline="30864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28544" y="39601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88336" y="3915912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17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337052" y="3650998"/>
            <a:ext cx="269875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  <a:p>
            <a:pPr marR="5080" algn="r">
              <a:lnSpc>
                <a:spcPts val="1030"/>
              </a:lnSpc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06957" y="3788159"/>
            <a:ext cx="1840864" cy="36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30"/>
              </a:lnSpc>
              <a:spcBef>
                <a:spcPts val="95"/>
              </a:spcBef>
              <a:tabLst>
                <a:tab pos="118300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√2x  </a:t>
            </a:r>
            <a:r>
              <a:rPr sz="1300" spc="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	− </a:t>
            </a:r>
            <a:r>
              <a:rPr sz="1300" spc="5" dirty="0">
                <a:latin typeface="Cambria Math"/>
                <a:cs typeface="Cambria Math"/>
              </a:rPr>
              <a:t>6√2z</a:t>
            </a:r>
            <a:r>
              <a:rPr sz="1300" spc="2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  <a:p>
            <a:pPr marL="184785" algn="ctr">
              <a:lnSpc>
                <a:spcPts val="133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279392" y="3915912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26964" y="391591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15000" y="39601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06796" y="39159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52734" y="3786635"/>
            <a:ext cx="1982470" cy="33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20"/>
              </a:lnSpc>
              <a:spcBef>
                <a:spcPts val="95"/>
              </a:spcBef>
              <a:tabLst>
                <a:tab pos="454025" algn="l"/>
                <a:tab pos="702945" algn="l"/>
                <a:tab pos="1066800" algn="l"/>
              </a:tabLst>
            </a:pP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1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	</a:t>
            </a:r>
            <a:r>
              <a:rPr sz="1950" spc="-7" baseline="42735" dirty="0">
                <a:latin typeface="Cambria Math"/>
                <a:cs typeface="Cambria Math"/>
              </a:rPr>
              <a:t>1	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35" dirty="0">
                <a:latin typeface="Cambria Math"/>
                <a:cs typeface="Cambria Math"/>
              </a:rPr>
              <a:t>(1, </a:t>
            </a:r>
            <a:r>
              <a:rPr sz="1950" spc="-7" baseline="42735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-172" baseline="4273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  <a:p>
            <a:pPr marL="326390">
              <a:lnSpc>
                <a:spcPts val="1220"/>
              </a:lnSpc>
              <a:tabLst>
                <a:tab pos="1473835" algn="l"/>
              </a:tabLst>
            </a:pPr>
            <a:r>
              <a:rPr sz="1300" spc="85" dirty="0">
                <a:latin typeface="Cambria Math"/>
                <a:cs typeface="Cambria Math"/>
              </a:rPr>
              <a:t>xy</a:t>
            </a:r>
            <a:r>
              <a:rPr sz="1350" spc="127" baseline="24691" dirty="0">
                <a:latin typeface="Cambria Math"/>
                <a:cs typeface="Cambria Math"/>
              </a:rPr>
              <a:t>2</a:t>
            </a:r>
            <a:r>
              <a:rPr sz="1300" spc="85" dirty="0">
                <a:latin typeface="Cambria Math"/>
                <a:cs typeface="Cambria Math"/>
              </a:rPr>
              <a:t>z	</a:t>
            </a: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950" spc="-7" baseline="-10683" dirty="0">
                <a:latin typeface="Cambria Math"/>
                <a:cs typeface="Cambria Math"/>
              </a:rPr>
              <a:t>√</a:t>
            </a:r>
            <a:r>
              <a:rPr sz="1950" spc="-7" baseline="-8547" dirty="0">
                <a:latin typeface="Cambria Math"/>
                <a:cs typeface="Cambria Math"/>
              </a:rPr>
              <a:t>6</a:t>
            </a:r>
            <a:endParaRPr sz="1950" baseline="-8547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8154" y="4092349"/>
            <a:ext cx="6326505" cy="2343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022985">
              <a:lnSpc>
                <a:spcPct val="100000"/>
              </a:lnSpc>
              <a:spcBef>
                <a:spcPts val="745"/>
              </a:spcBef>
              <a:tabLst>
                <a:tab pos="2734310" algn="l"/>
                <a:tab pos="470344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60" dirty="0">
                <a:latin typeface="Cambria Math"/>
                <a:cs typeface="Cambria Math"/>
              </a:rPr>
              <a:t>xyi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90" dirty="0">
                <a:latin typeface="Cambria Math"/>
                <a:cs typeface="Cambria Math"/>
              </a:rPr>
              <a:t>x</a:t>
            </a:r>
            <a:r>
              <a:rPr sz="1350" spc="135" baseline="30864" dirty="0">
                <a:latin typeface="Cambria Math"/>
                <a:cs typeface="Cambria Math"/>
              </a:rPr>
              <a:t>2</a:t>
            </a:r>
            <a:r>
              <a:rPr sz="1300" spc="90" dirty="0">
                <a:latin typeface="Cambria Math"/>
                <a:cs typeface="Cambria Math"/>
              </a:rPr>
              <a:t>j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3k,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645160">
              <a:lnSpc>
                <a:spcPct val="100000"/>
              </a:lnSpc>
              <a:spcBef>
                <a:spcPts val="550"/>
              </a:spcBef>
              <a:tabLst>
                <a:tab pos="3808729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3x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spc="-1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S: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35" dirty="0">
                <a:latin typeface="Cambria Math"/>
                <a:cs typeface="Cambria Math"/>
              </a:rPr>
              <a:t>4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</a:t>
            </a:r>
            <a:r>
              <a:rPr sz="1350" spc="5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083308" y="67383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76347" y="6598413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70611" y="6484113"/>
            <a:ext cx="18935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65275" algn="l"/>
              </a:tabLst>
            </a:pPr>
            <a:r>
              <a:rPr sz="1300" spc="-5" dirty="0">
                <a:latin typeface="Cambria Math"/>
                <a:cs typeface="Cambria Math"/>
              </a:rPr>
              <a:t>1	cos</a:t>
            </a:r>
            <a:r>
              <a:rPr sz="1300" spc="-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34820" y="6720333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636264" y="6738360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46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425959" y="6609081"/>
            <a:ext cx="2972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43710" algn="l"/>
                <a:tab pos="25527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950" spc="-7" baseline="-38461" dirty="0">
                <a:latin typeface="Cambria Math"/>
                <a:cs typeface="Cambria Math"/>
              </a:rPr>
              <a:t>3 </a:t>
            </a:r>
            <a:r>
              <a:rPr sz="1300" spc="35" dirty="0">
                <a:latin typeface="Cambria Math"/>
                <a:cs typeface="Cambria Math"/>
              </a:rPr>
              <a:t>z  </a:t>
            </a:r>
            <a:r>
              <a:rPr sz="1300" spc="60" dirty="0">
                <a:latin typeface="Cambria Math"/>
                <a:cs typeface="Cambria Math"/>
              </a:rPr>
              <a:t>j</a:t>
            </a:r>
            <a:r>
              <a:rPr sz="1300" spc="-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yk,	</a:t>
            </a:r>
            <a:r>
              <a:rPr sz="1300" spc="-5" dirty="0">
                <a:latin typeface="Cambria Math"/>
                <a:cs typeface="Cambria Math"/>
              </a:rPr>
              <a:t>Г: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1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	,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419090" y="6484113"/>
            <a:ext cx="3175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sin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519674" y="6720333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431792" y="6738360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739130" y="6609081"/>
            <a:ext cx="9258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cost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776973" y="6720333"/>
            <a:ext cx="1168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689092" y="6738360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676389" y="6484113"/>
            <a:ext cx="6057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01650" algn="l"/>
              </a:tabLst>
            </a:pPr>
            <a:r>
              <a:rPr sz="1300" spc="-10" dirty="0">
                <a:latin typeface="Cambria Math"/>
                <a:cs typeface="Cambria Math"/>
              </a:rPr>
              <a:t>s</a:t>
            </a:r>
            <a:r>
              <a:rPr sz="1300" spc="-5" dirty="0">
                <a:latin typeface="Cambria Math"/>
                <a:cs typeface="Cambria Math"/>
              </a:rPr>
              <a:t>in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t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178296" y="673836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005573" y="6609081"/>
            <a:ext cx="3111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4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4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9719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0595"/>
            <a:ext cx="2794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-5" dirty="0">
                <a:latin typeface="Times New Roman"/>
                <a:cs typeface="Times New Roman"/>
              </a:rPr>
              <a:t>∞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2849" y="1163832"/>
            <a:ext cx="2520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79876" y="1158996"/>
            <a:ext cx="1137285" cy="0"/>
          </a:xfrm>
          <a:custGeom>
            <a:avLst/>
            <a:gdLst/>
            <a:ahLst/>
            <a:cxnLst/>
            <a:rect l="l" t="t" r="r" b="b"/>
            <a:pathLst>
              <a:path w="1137285">
                <a:moveTo>
                  <a:pt x="0" y="0"/>
                </a:moveTo>
                <a:lnTo>
                  <a:pt x="11369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37986" y="932183"/>
            <a:ext cx="18808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 </a:t>
            </a:r>
            <a:r>
              <a:rPr sz="1950" spc="22" baseline="-32051" dirty="0">
                <a:latin typeface="Cambria Math"/>
                <a:cs typeface="Cambria Math"/>
              </a:rPr>
              <a:t>[</a:t>
            </a:r>
            <a:r>
              <a:rPr sz="900" spc="15" dirty="0">
                <a:latin typeface="Cambria Math"/>
                <a:cs typeface="Cambria Math"/>
              </a:rPr>
              <a:t>1+3+5+7+...+</a:t>
            </a:r>
            <a:r>
              <a:rPr sz="1350" spc="22" baseline="3086" dirty="0">
                <a:latin typeface="Cambria Math"/>
                <a:cs typeface="Cambria Math"/>
              </a:rPr>
              <a:t>(</a:t>
            </a:r>
            <a:r>
              <a:rPr sz="900" spc="15" dirty="0">
                <a:latin typeface="Cambria Math"/>
                <a:cs typeface="Cambria Math"/>
              </a:rPr>
              <a:t>2n–1</a:t>
            </a:r>
            <a:r>
              <a:rPr sz="1350" spc="22" baseline="3086" dirty="0">
                <a:latin typeface="Cambria Math"/>
                <a:cs typeface="Cambria Math"/>
              </a:rPr>
              <a:t>) </a:t>
            </a:r>
            <a:r>
              <a:rPr sz="1950" spc="-7" baseline="-32051" dirty="0">
                <a:latin typeface="Cambria Math"/>
                <a:cs typeface="Cambria Math"/>
              </a:rPr>
              <a:t>−</a:t>
            </a:r>
            <a:r>
              <a:rPr sz="1950" spc="142" baseline="-32051" dirty="0">
                <a:latin typeface="Cambria Math"/>
                <a:cs typeface="Cambria Math"/>
              </a:rPr>
              <a:t> </a:t>
            </a:r>
            <a:r>
              <a:rPr sz="1950" spc="30" baseline="-32051" dirty="0">
                <a:latin typeface="Cambria Math"/>
                <a:cs typeface="Cambria Math"/>
              </a:rPr>
              <a:t>n].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154" y="1494539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49396" y="1623816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04488" y="1527804"/>
            <a:ext cx="840105" cy="0"/>
          </a:xfrm>
          <a:custGeom>
            <a:avLst/>
            <a:gdLst/>
            <a:ahLst/>
            <a:cxnLst/>
            <a:rect l="l" t="t" r="r" b="b"/>
            <a:pathLst>
              <a:path w="840104">
                <a:moveTo>
                  <a:pt x="0" y="0"/>
                </a:moveTo>
                <a:lnTo>
                  <a:pt x="83972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92496" y="1618482"/>
            <a:ext cx="70485" cy="10795"/>
          </a:xfrm>
          <a:custGeom>
            <a:avLst/>
            <a:gdLst/>
            <a:ahLst/>
            <a:cxnLst/>
            <a:rect l="l" t="t" r="r" b="b"/>
            <a:pathLst>
              <a:path w="70485" h="10794">
                <a:moveTo>
                  <a:pt x="0" y="10668"/>
                </a:moveTo>
                <a:lnTo>
                  <a:pt x="70104" y="10668"/>
                </a:lnTo>
                <a:lnTo>
                  <a:pt x="70104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92496" y="1447032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350766" y="2082803"/>
            <a:ext cx="4635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363467" y="2077968"/>
            <a:ext cx="437515" cy="0"/>
          </a:xfrm>
          <a:custGeom>
            <a:avLst/>
            <a:gdLst/>
            <a:ahLst/>
            <a:cxnLst/>
            <a:rect l="l" t="t" r="r" b="b"/>
            <a:pathLst>
              <a:path w="437514">
                <a:moveTo>
                  <a:pt x="0" y="0"/>
                </a:moveTo>
                <a:lnTo>
                  <a:pt x="4373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25796" y="1500635"/>
            <a:ext cx="2671445" cy="57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85"/>
              </a:lnSpc>
              <a:spcBef>
                <a:spcPts val="95"/>
              </a:spcBef>
            </a:pPr>
            <a:r>
              <a:rPr sz="1950" spc="97" baseline="2136" dirty="0">
                <a:latin typeface="Cambria Math"/>
                <a:cs typeface="Cambria Math"/>
              </a:rPr>
              <a:t>y </a:t>
            </a:r>
            <a:r>
              <a:rPr sz="1950" spc="-7" baseline="2136" dirty="0">
                <a:latin typeface="Cambria Math"/>
                <a:cs typeface="Cambria Math"/>
              </a:rPr>
              <a:t>= </a:t>
            </a:r>
            <a:r>
              <a:rPr sz="1350" spc="195" baseline="49382" dirty="0">
                <a:latin typeface="Cambria Math"/>
                <a:cs typeface="Cambria Math"/>
              </a:rPr>
              <a:t>s–3 </a:t>
            </a:r>
            <a:r>
              <a:rPr sz="1950" spc="22" baseline="2136" dirty="0">
                <a:latin typeface="Cambria Math"/>
                <a:cs typeface="Cambria Math"/>
              </a:rPr>
              <a:t>√6x </a:t>
            </a:r>
            <a:r>
              <a:rPr sz="1950" spc="-7" baseline="2136" dirty="0">
                <a:latin typeface="Cambria Math"/>
                <a:cs typeface="Cambria Math"/>
              </a:rPr>
              <a:t>− </a:t>
            </a:r>
            <a:r>
              <a:rPr sz="1950" spc="104" baseline="2136" dirty="0">
                <a:latin typeface="Cambria Math"/>
                <a:cs typeface="Cambria Math"/>
              </a:rPr>
              <a:t>x</a:t>
            </a:r>
            <a:r>
              <a:rPr sz="1350" spc="104" baseline="27777" dirty="0">
                <a:latin typeface="Cambria Math"/>
                <a:cs typeface="Cambria Math"/>
              </a:rPr>
              <a:t>2 </a:t>
            </a:r>
            <a:r>
              <a:rPr sz="1950" spc="-7" baseline="2136" dirty="0">
                <a:latin typeface="Cambria Math"/>
                <a:cs typeface="Cambria Math"/>
              </a:rPr>
              <a:t>− 8 + </a:t>
            </a:r>
            <a:r>
              <a:rPr sz="1950" spc="127" baseline="2136" dirty="0">
                <a:latin typeface="Cambria Math"/>
                <a:cs typeface="Cambria Math"/>
              </a:rPr>
              <a:t>arcsin</a:t>
            </a:r>
            <a:r>
              <a:rPr sz="1300" spc="85" dirty="0">
                <a:latin typeface="Cambria Math"/>
                <a:cs typeface="Cambria Math"/>
              </a:rPr>
              <a:t>J</a:t>
            </a:r>
            <a:r>
              <a:rPr sz="1350" spc="127" baseline="49382" dirty="0">
                <a:latin typeface="Cambria Math"/>
                <a:cs typeface="Cambria Math"/>
              </a:rPr>
              <a:t>s </a:t>
            </a:r>
            <a:r>
              <a:rPr sz="1950" spc="-7" baseline="2136" dirty="0">
                <a:latin typeface="Cambria Math"/>
                <a:cs typeface="Cambria Math"/>
              </a:rPr>
              <a:t>−</a:t>
            </a:r>
            <a:r>
              <a:rPr sz="1950" spc="179" baseline="2136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1.</a:t>
            </a:r>
            <a:endParaRPr sz="1950" baseline="2136">
              <a:latin typeface="Cambria Math"/>
              <a:cs typeface="Cambria Math"/>
            </a:endParaRPr>
          </a:p>
          <a:p>
            <a:pPr marL="62230" algn="ctr">
              <a:lnSpc>
                <a:spcPts val="805"/>
              </a:lnSpc>
              <a:tabLst>
                <a:tab pos="1931035" algn="l"/>
              </a:tabLst>
            </a:pPr>
            <a:r>
              <a:rPr sz="900" spc="20" dirty="0">
                <a:latin typeface="Cambria Math"/>
                <a:cs typeface="Cambria Math"/>
              </a:rPr>
              <a:t>2	2</a:t>
            </a:r>
            <a:endParaRPr sz="9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 </a:t>
            </a:r>
            <a:r>
              <a:rPr sz="900" spc="55" dirty="0">
                <a:latin typeface="Cambria Math"/>
                <a:cs typeface="Cambria Math"/>
              </a:rPr>
              <a:t>2s</a:t>
            </a:r>
            <a:r>
              <a:rPr sz="1125" spc="82" baseline="22222" dirty="0">
                <a:latin typeface="Cambria Math"/>
                <a:cs typeface="Cambria Math"/>
              </a:rPr>
              <a:t>3</a:t>
            </a:r>
            <a:r>
              <a:rPr sz="900" spc="55" dirty="0">
                <a:latin typeface="Cambria Math"/>
                <a:cs typeface="Cambria Math"/>
              </a:rPr>
              <a:t>+5</a:t>
            </a:r>
            <a:r>
              <a:rPr sz="900" spc="265" dirty="0">
                <a:latin typeface="Cambria Math"/>
                <a:cs typeface="Cambria Math"/>
              </a:rPr>
              <a:t>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8146" y="1948691"/>
            <a:ext cx="5610860" cy="850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  <a:p>
            <a:pPr marL="281940" marR="5080" indent="-281940">
              <a:lnSpc>
                <a:spcPct val="147700"/>
              </a:lnSpc>
              <a:spcBef>
                <a:spcPts val="335"/>
              </a:spcBef>
              <a:buAutoNum type="arabicPeriod" startAt="3"/>
              <a:tabLst>
                <a:tab pos="281940" algn="l"/>
                <a:tab pos="282575" algn="l"/>
                <a:tab pos="387731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9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y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⁄</a:t>
            </a:r>
            <a:r>
              <a:rPr sz="1300" spc="40" dirty="0">
                <a:latin typeface="Cambria Math"/>
                <a:cs typeface="Cambria Math"/>
              </a:rPr>
              <a:t>25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2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7x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300" spc="35" dirty="0">
                <a:latin typeface="Cambria Math"/>
                <a:cs typeface="Cambria Math"/>
              </a:rPr>
              <a:t>y</a:t>
            </a:r>
            <a:r>
              <a:rPr sz="1950" spc="52" baseline="2136" dirty="0">
                <a:latin typeface="Cambria Math"/>
                <a:cs typeface="Cambria Math"/>
              </a:rPr>
              <a:t>⁄</a:t>
            </a:r>
            <a:r>
              <a:rPr sz="1300" spc="35" dirty="0">
                <a:latin typeface="Cambria Math"/>
                <a:cs typeface="Cambria Math"/>
              </a:rPr>
              <a:t>18.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147" y="2772565"/>
            <a:ext cx="5983605" cy="89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5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5.	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21992" y="4136892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83308" y="4092696"/>
            <a:ext cx="260985" cy="0"/>
          </a:xfrm>
          <a:custGeom>
            <a:avLst/>
            <a:gdLst/>
            <a:ahLst/>
            <a:cxnLst/>
            <a:rect l="l" t="t" r="r" b="b"/>
            <a:pathLst>
              <a:path w="260985">
                <a:moveTo>
                  <a:pt x="0" y="0"/>
                </a:moveTo>
                <a:lnTo>
                  <a:pt x="26060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617982" y="3963418"/>
            <a:ext cx="898525" cy="365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40"/>
              </a:lnSpc>
              <a:spcBef>
                <a:spcPts val="95"/>
              </a:spcBef>
              <a:tabLst>
                <a:tab pos="762000" algn="l"/>
              </a:tabLst>
            </a:pPr>
            <a:r>
              <a:rPr sz="1300" spc="-65" dirty="0">
                <a:latin typeface="Cambria Math"/>
                <a:cs typeface="Cambria Math"/>
              </a:rPr>
              <a:t>u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" dirty="0">
                <a:latin typeface="Cambria Math"/>
                <a:cs typeface="Cambria Math"/>
              </a:rPr>
              <a:t>+</a:t>
            </a:r>
            <a:endParaRPr sz="1300">
              <a:latin typeface="Cambria Math"/>
              <a:cs typeface="Cambria Math"/>
            </a:endParaRPr>
          </a:p>
          <a:p>
            <a:pPr marL="495300">
              <a:lnSpc>
                <a:spcPts val="1340"/>
              </a:lnSpc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740152" y="387628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070610" y="3811933"/>
            <a:ext cx="939165" cy="48577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469265" algn="l"/>
              </a:tabLst>
            </a:pPr>
            <a:r>
              <a:rPr sz="1950" spc="-7" baseline="2136" dirty="0">
                <a:latin typeface="Cambria Math"/>
                <a:cs typeface="Cambria Math"/>
              </a:rPr>
              <a:t>3</a:t>
            </a:r>
            <a:r>
              <a:rPr sz="1950" spc="187" baseline="2136" dirty="0">
                <a:latin typeface="Cambria Math"/>
                <a:cs typeface="Cambria Math"/>
              </a:rPr>
              <a:t>x</a:t>
            </a:r>
            <a:r>
              <a:rPr sz="1350" spc="30" baseline="33950" dirty="0">
                <a:latin typeface="Cambria Math"/>
                <a:cs typeface="Cambria Math"/>
              </a:rPr>
              <a:t>3</a:t>
            </a:r>
            <a:r>
              <a:rPr sz="1350" baseline="33950" dirty="0">
                <a:latin typeface="Cambria Math"/>
                <a:cs typeface="Cambria Math"/>
              </a:rPr>
              <a:t>	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179" baseline="2136" dirty="0">
                <a:latin typeface="Cambria Math"/>
                <a:cs typeface="Cambria Math"/>
              </a:rPr>
              <a:t>y</a:t>
            </a:r>
            <a:r>
              <a:rPr sz="1350" spc="30" baseline="33950" dirty="0">
                <a:latin typeface="Cambria Math"/>
                <a:cs typeface="Cambria Math"/>
              </a:rPr>
              <a:t>3</a:t>
            </a:r>
            <a:endParaRPr sz="1350" baseline="33950">
              <a:latin typeface="Cambria Math"/>
              <a:cs typeface="Cambria Math"/>
            </a:endParaRPr>
          </a:p>
          <a:p>
            <a:pPr marR="184150" algn="r">
              <a:lnSpc>
                <a:spcPct val="100000"/>
              </a:lnSpc>
              <a:spcBef>
                <a:spcPts val="254"/>
              </a:spcBef>
            </a:pPr>
            <a:r>
              <a:rPr sz="1300" spc="-5" dirty="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40508" y="4092696"/>
            <a:ext cx="464820" cy="0"/>
          </a:xfrm>
          <a:custGeom>
            <a:avLst/>
            <a:gdLst/>
            <a:ahLst/>
            <a:cxnLst/>
            <a:rect l="l" t="t" r="r" b="b"/>
            <a:pathLst>
              <a:path w="464819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388867" y="3827782"/>
            <a:ext cx="269875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  <a:p>
            <a:pPr marR="5080" algn="r">
              <a:lnSpc>
                <a:spcPts val="1030"/>
              </a:lnSpc>
            </a:pP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29202" y="3964942"/>
            <a:ext cx="6718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" dirty="0">
                <a:latin typeface="Cambria Math"/>
                <a:cs typeface="Cambria Math"/>
              </a:rPr>
              <a:t>8√3z</a:t>
            </a:r>
            <a:r>
              <a:rPr sz="1300" spc="2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332732" y="4092696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87340" y="40926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87340" y="37985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93664" y="40926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693664" y="3798564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873496" y="409269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006074" y="3838450"/>
            <a:ext cx="2118360" cy="347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6390">
              <a:lnSpc>
                <a:spcPts val="1270"/>
              </a:lnSpc>
              <a:spcBef>
                <a:spcPts val="95"/>
              </a:spcBef>
              <a:tabLst>
                <a:tab pos="1381125" algn="l"/>
                <a:tab pos="1687195" algn="l"/>
              </a:tabLst>
            </a:pPr>
            <a:r>
              <a:rPr sz="1300" spc="75" dirty="0">
                <a:latin typeface="Cambria Math"/>
                <a:cs typeface="Cambria Math"/>
              </a:rPr>
              <a:t>x</a:t>
            </a:r>
            <a:r>
              <a:rPr sz="1350" spc="112" baseline="30864" dirty="0">
                <a:latin typeface="Cambria Math"/>
                <a:cs typeface="Cambria Math"/>
              </a:rPr>
              <a:t>2</a:t>
            </a:r>
            <a:r>
              <a:rPr sz="1300" spc="75" dirty="0">
                <a:latin typeface="Cambria Math"/>
                <a:cs typeface="Cambria Math"/>
              </a:rPr>
              <a:t>z	</a:t>
            </a:r>
            <a:r>
              <a:rPr sz="1300" spc="-5" dirty="0">
                <a:latin typeface="Cambria Math"/>
                <a:cs typeface="Cambria Math"/>
              </a:rPr>
              <a:t>2	3</a:t>
            </a:r>
            <a:r>
              <a:rPr sz="1300" spc="9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  <a:p>
            <a:pPr marL="12700">
              <a:lnSpc>
                <a:spcPts val="1270"/>
              </a:lnSpc>
              <a:tabLst>
                <a:tab pos="969644" algn="l"/>
              </a:tabLst>
            </a:pP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10" dirty="0">
                <a:latin typeface="Cambria Math"/>
                <a:cs typeface="Cambria Math"/>
              </a:rPr>
              <a:t> </a:t>
            </a:r>
            <a:r>
              <a:rPr sz="1950" spc="104" baseline="-38461" dirty="0">
                <a:latin typeface="Cambria Math"/>
                <a:cs typeface="Cambria Math"/>
              </a:rPr>
              <a:t>x</a:t>
            </a:r>
            <a:r>
              <a:rPr sz="1350" spc="104" baseline="-30864" dirty="0">
                <a:latin typeface="Cambria Math"/>
                <a:cs typeface="Cambria Math"/>
              </a:rPr>
              <a:t>2 </a:t>
            </a:r>
            <a:r>
              <a:rPr sz="1350" spc="209" baseline="-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50" dirty="0">
                <a:latin typeface="Cambria Math"/>
                <a:cs typeface="Cambria Math"/>
              </a:rPr>
              <a:t> </a:t>
            </a:r>
            <a:r>
              <a:rPr sz="1300" spc="310" dirty="0">
                <a:latin typeface="Cambria Math"/>
                <a:cs typeface="Cambria Math"/>
              </a:rPr>
              <a:t>(</a:t>
            </a:r>
            <a:r>
              <a:rPr sz="1950" spc="465" baseline="6410" dirty="0">
                <a:latin typeface="Cambria Math"/>
                <a:cs typeface="Cambria Math"/>
              </a:rPr>
              <a:t>J</a:t>
            </a:r>
            <a:r>
              <a:rPr sz="1950" spc="465" baseline="-38461" dirty="0">
                <a:latin typeface="Cambria Math"/>
                <a:cs typeface="Cambria Math"/>
              </a:rPr>
              <a:t>3</a:t>
            </a:r>
            <a:r>
              <a:rPr sz="1950" spc="-120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950" spc="442" baseline="6410" dirty="0">
                <a:latin typeface="Cambria Math"/>
                <a:cs typeface="Cambria Math"/>
              </a:rPr>
              <a:t>J</a:t>
            </a:r>
            <a:r>
              <a:rPr sz="1950" spc="442" baseline="-38461" dirty="0">
                <a:latin typeface="Cambria Math"/>
                <a:cs typeface="Cambria Math"/>
              </a:rPr>
              <a:t>2</a:t>
            </a:r>
            <a:r>
              <a:rPr sz="1950" spc="-120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950" spc="165" baseline="-38461" dirty="0">
                <a:latin typeface="Cambria Math"/>
                <a:cs typeface="Cambria Math"/>
              </a:rPr>
              <a:t>2</a:t>
            </a:r>
            <a:r>
              <a:rPr sz="1300" spc="11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8149" y="4381909"/>
            <a:ext cx="6324600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386080">
              <a:lnSpc>
                <a:spcPct val="100000"/>
              </a:lnSpc>
              <a:spcBef>
                <a:spcPts val="745"/>
              </a:spcBef>
              <a:tabLst>
                <a:tab pos="3371215" algn="l"/>
                <a:tab pos="534035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051560">
              <a:lnSpc>
                <a:spcPct val="100000"/>
              </a:lnSpc>
              <a:spcBef>
                <a:spcPts val="550"/>
              </a:spcBef>
              <a:tabLst>
                <a:tab pos="378269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950" spc="82" baseline="2136" dirty="0">
                <a:latin typeface="Cambria Math"/>
                <a:cs typeface="Cambria Math"/>
              </a:rPr>
              <a:t>)</a:t>
            </a:r>
            <a:r>
              <a:rPr sz="1300" spc="5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3y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xyk,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2x.</a:t>
            </a:r>
            <a:endParaRPr sz="1300">
              <a:latin typeface="Cambria Math"/>
              <a:cs typeface="Cambria Math"/>
            </a:endParaRPr>
          </a:p>
          <a:p>
            <a:pPr marL="281940" marR="68580" indent="-281940">
              <a:lnSpc>
                <a:spcPts val="2300"/>
              </a:lnSpc>
              <a:spcBef>
                <a:spcPts val="170"/>
              </a:spcBef>
              <a:buAutoNum type="arabicPeriod" startAt="8"/>
              <a:tabLst>
                <a:tab pos="281940" algn="l"/>
                <a:tab pos="282575" algn="l"/>
                <a:tab pos="2296795" algn="l"/>
                <a:tab pos="4208145" algn="l"/>
                <a:tab pos="50704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i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2xj,	</a:t>
            </a:r>
            <a:r>
              <a:rPr sz="1300" dirty="0">
                <a:latin typeface="Cambria Math"/>
                <a:cs typeface="Cambria Math"/>
              </a:rPr>
              <a:t>L: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0" dirty="0">
                <a:latin typeface="Cambria Math"/>
                <a:cs typeface="Cambria Math"/>
              </a:rPr>
              <a:t>4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y</a:t>
            </a:r>
            <a:r>
              <a:rPr sz="1300" spc="-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2,0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N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−2,0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8242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МА1.Э1.40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89155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240032"/>
            <a:ext cx="3994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105" dirty="0">
                <a:latin typeface="Cambria Math"/>
                <a:cs typeface="Cambria Math"/>
              </a:rPr>
              <a:t>n</a:t>
            </a:r>
            <a:r>
              <a:rPr sz="1350" baseline="3086" dirty="0">
                <a:latin typeface="Cambria Math"/>
                <a:cs typeface="Cambria Math"/>
              </a:rPr>
              <a:t>⁄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7426" y="1096776"/>
            <a:ext cx="18688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2136" dirty="0">
                <a:latin typeface="Cambria Math"/>
                <a:cs typeface="Cambria Math"/>
              </a:rPr>
              <a:t>lim </a:t>
            </a:r>
            <a:r>
              <a:rPr sz="1300" spc="100" dirty="0">
                <a:latin typeface="Cambria Math"/>
                <a:cs typeface="Cambria Math"/>
              </a:rPr>
              <a:t>J</a:t>
            </a:r>
            <a:r>
              <a:rPr sz="1950" spc="150" baseline="2136" dirty="0">
                <a:latin typeface="Cambria Math"/>
                <a:cs typeface="Cambria Math"/>
              </a:rPr>
              <a:t>3sinx </a:t>
            </a:r>
            <a:r>
              <a:rPr sz="1950" spc="-7" baseline="2136" dirty="0">
                <a:latin typeface="Cambria Math"/>
                <a:cs typeface="Cambria Math"/>
              </a:rPr>
              <a:t>+ </a:t>
            </a:r>
            <a:r>
              <a:rPr sz="1950" spc="22" baseline="6410" dirty="0">
                <a:latin typeface="Cambria Math"/>
                <a:cs typeface="Cambria Math"/>
              </a:rPr>
              <a:t>(</a:t>
            </a:r>
            <a:r>
              <a:rPr sz="1950" spc="22" baseline="2136" dirty="0">
                <a:latin typeface="Cambria Math"/>
                <a:cs typeface="Cambria Math"/>
              </a:rPr>
              <a:t>2x </a:t>
            </a:r>
            <a:r>
              <a:rPr sz="1950" spc="-7" baseline="2136" dirty="0">
                <a:latin typeface="Cambria Math"/>
                <a:cs typeface="Cambria Math"/>
              </a:rPr>
              <a:t>−</a:t>
            </a:r>
            <a:r>
              <a:rPr sz="1950" spc="-22" baseline="2136" dirty="0">
                <a:latin typeface="Cambria Math"/>
                <a:cs typeface="Cambria Math"/>
              </a:rPr>
              <a:t> </a:t>
            </a:r>
            <a:r>
              <a:rPr sz="1950" spc="7" baseline="2136" dirty="0">
                <a:latin typeface="Cambria Math"/>
                <a:cs typeface="Cambria Math"/>
              </a:rPr>
              <a:t>n</a:t>
            </a:r>
            <a:r>
              <a:rPr sz="1950" spc="7" baseline="6410" dirty="0">
                <a:latin typeface="Cambria Math"/>
                <a:cs typeface="Cambria Math"/>
              </a:rPr>
              <a:t>)</a:t>
            </a:r>
            <a:r>
              <a:rPr sz="1950" spc="7" baseline="2136" dirty="0">
                <a:latin typeface="Cambria Math"/>
                <a:cs typeface="Cambria Math"/>
              </a:rPr>
              <a:t>sin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81673" y="1041911"/>
            <a:ext cx="933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68898" y="1223267"/>
            <a:ext cx="3219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90" dirty="0">
                <a:latin typeface="Cambria Math"/>
                <a:cs typeface="Cambria Math"/>
              </a:rPr>
              <a:t>n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181600" y="121843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35323" y="1043172"/>
            <a:ext cx="1743710" cy="0"/>
          </a:xfrm>
          <a:custGeom>
            <a:avLst/>
            <a:gdLst/>
            <a:ahLst/>
            <a:cxnLst/>
            <a:rect l="l" t="t" r="r" b="b"/>
            <a:pathLst>
              <a:path w="1743710">
                <a:moveTo>
                  <a:pt x="0" y="0"/>
                </a:moveTo>
                <a:lnTo>
                  <a:pt x="174345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469125" y="1089155"/>
            <a:ext cx="596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48" y="1480823"/>
            <a:ext cx="3099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 производную -го порядка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24949" y="1419864"/>
            <a:ext cx="7543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97" baseline="-21367" dirty="0">
                <a:latin typeface="Cambria Math"/>
                <a:cs typeface="Cambria Math"/>
              </a:rPr>
              <a:t>y </a:t>
            </a:r>
            <a:r>
              <a:rPr sz="1950" spc="-7" baseline="-21367" dirty="0">
                <a:latin typeface="Cambria Math"/>
                <a:cs typeface="Cambria Math"/>
              </a:rPr>
              <a:t>=</a:t>
            </a:r>
            <a:r>
              <a:rPr sz="1950" spc="82" baseline="-21367" dirty="0">
                <a:latin typeface="Cambria Math"/>
                <a:cs typeface="Cambria Math"/>
              </a:rPr>
              <a:t> </a:t>
            </a:r>
            <a:r>
              <a:rPr sz="1950" spc="52" baseline="-21367" dirty="0">
                <a:latin typeface="Cambria Math"/>
                <a:cs typeface="Cambria Math"/>
              </a:rPr>
              <a:t>3</a:t>
            </a:r>
            <a:r>
              <a:rPr sz="900" spc="35" dirty="0">
                <a:latin typeface="Cambria Math"/>
                <a:cs typeface="Cambria Math"/>
              </a:rPr>
              <a:t>2s+5</a:t>
            </a:r>
            <a:r>
              <a:rPr sz="1950" spc="52" baseline="-21367" dirty="0">
                <a:latin typeface="Cambria Math"/>
                <a:cs typeface="Cambria Math"/>
              </a:rPr>
              <a:t>.</a:t>
            </a:r>
            <a:endParaRPr sz="1950" baseline="-21367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8157" y="1835915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58971" y="1970027"/>
            <a:ext cx="7258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0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0" dirty="0">
                <a:latin typeface="Cambria Math"/>
                <a:cs typeface="Cambria Math"/>
              </a:rPr>
              <a:t>)</a:t>
            </a:r>
            <a:r>
              <a:rPr sz="900" spc="5" dirty="0">
                <a:latin typeface="Cambria Math"/>
                <a:cs typeface="Cambria Math"/>
              </a:rPr>
              <a:t>(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5" dirty="0">
                <a:latin typeface="Cambria Math"/>
                <a:cs typeface="Cambria Math"/>
              </a:rPr>
              <a:t>)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63467" y="1965192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44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25807" y="1738379"/>
            <a:ext cx="1316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</a:t>
            </a:r>
            <a:r>
              <a:rPr sz="1950" spc="-262" baseline="-36324" dirty="0">
                <a:latin typeface="Cambria Math"/>
                <a:cs typeface="Cambria Math"/>
              </a:rPr>
              <a:t> </a:t>
            </a:r>
            <a:r>
              <a:rPr sz="900" spc="75" dirty="0">
                <a:latin typeface="Cambria Math"/>
                <a:cs typeface="Cambria Math"/>
              </a:rPr>
              <a:t>3s</a:t>
            </a:r>
            <a:r>
              <a:rPr sz="1125" spc="112" baseline="22222" dirty="0">
                <a:latin typeface="Cambria Math"/>
                <a:cs typeface="Cambria Math"/>
              </a:rPr>
              <a:t>4</a:t>
            </a:r>
            <a:r>
              <a:rPr sz="900" spc="75" dirty="0">
                <a:latin typeface="Cambria Math"/>
                <a:cs typeface="Cambria Math"/>
              </a:rPr>
              <a:t>+3s</a:t>
            </a:r>
            <a:r>
              <a:rPr sz="1125" spc="112" baseline="22222" dirty="0">
                <a:latin typeface="Cambria Math"/>
                <a:cs typeface="Cambria Math"/>
              </a:rPr>
              <a:t>3</a:t>
            </a:r>
            <a:r>
              <a:rPr sz="900" spc="75" dirty="0">
                <a:latin typeface="Cambria Math"/>
                <a:cs typeface="Cambria Math"/>
              </a:rPr>
              <a:t>–5s</a:t>
            </a:r>
            <a:r>
              <a:rPr sz="1125" spc="112" baseline="22222" dirty="0">
                <a:latin typeface="Cambria Math"/>
                <a:cs typeface="Cambria Math"/>
              </a:rPr>
              <a:t>2</a:t>
            </a:r>
            <a:r>
              <a:rPr sz="900" spc="75" dirty="0">
                <a:latin typeface="Cambria Math"/>
                <a:cs typeface="Cambria Math"/>
              </a:rPr>
              <a:t>+2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735580" y="2545836"/>
            <a:ext cx="828040" cy="0"/>
          </a:xfrm>
          <a:custGeom>
            <a:avLst/>
            <a:gdLst/>
            <a:ahLst/>
            <a:cxnLst/>
            <a:rect l="l" t="t" r="r" b="b"/>
            <a:pathLst>
              <a:path w="828039">
                <a:moveTo>
                  <a:pt x="0" y="0"/>
                </a:moveTo>
                <a:lnTo>
                  <a:pt x="8275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47972" y="2544312"/>
            <a:ext cx="1042669" cy="0"/>
          </a:xfrm>
          <a:custGeom>
            <a:avLst/>
            <a:gdLst/>
            <a:ahLst/>
            <a:cxnLst/>
            <a:rect l="l" t="t" r="r" b="b"/>
            <a:pathLst>
              <a:path w="1042670">
                <a:moveTo>
                  <a:pt x="0" y="0"/>
                </a:moveTo>
                <a:lnTo>
                  <a:pt x="104241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08147" y="2194055"/>
            <a:ext cx="5983605" cy="143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940" indent="-26924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объем тела, заданного ограничивающими его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поверхностями:</a:t>
            </a:r>
            <a:endParaRPr sz="1300">
              <a:latin typeface="Times New Roman"/>
              <a:cs typeface="Times New Roman"/>
            </a:endParaRPr>
          </a:p>
          <a:p>
            <a:pPr marL="1607820">
              <a:lnSpc>
                <a:spcPct val="100000"/>
              </a:lnSpc>
              <a:spcBef>
                <a:spcPts val="1030"/>
              </a:spcBef>
              <a:tabLst>
                <a:tab pos="3220085" algn="l"/>
              </a:tabLst>
            </a:pP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280" dirty="0">
                <a:latin typeface="Cambria Math"/>
                <a:cs typeface="Cambria Math"/>
              </a:rPr>
              <a:t>ƒ4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50" spc="52" baseline="2469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24691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,	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80" dirty="0">
                <a:latin typeface="Cambria Math"/>
                <a:cs typeface="Cambria Math"/>
              </a:rPr>
              <a:t>ƒ</a:t>
            </a:r>
            <a:r>
              <a:rPr sz="1950" spc="270" baseline="2136" dirty="0">
                <a:latin typeface="Cambria Math"/>
                <a:cs typeface="Cambria Math"/>
              </a:rPr>
              <a:t>(</a:t>
            </a:r>
            <a:r>
              <a:rPr sz="1300" spc="180" dirty="0">
                <a:latin typeface="Cambria Math"/>
                <a:cs typeface="Cambria Math"/>
              </a:rPr>
              <a:t>x</a:t>
            </a:r>
            <a:r>
              <a:rPr sz="1350" spc="270" baseline="24691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0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y</a:t>
            </a:r>
            <a:r>
              <a:rPr sz="1350" spc="30" baseline="24691" dirty="0">
                <a:latin typeface="Cambria Math"/>
                <a:cs typeface="Cambria Math"/>
              </a:rPr>
              <a:t>2</a:t>
            </a:r>
            <a:r>
              <a:rPr sz="1950" spc="30" baseline="2136" dirty="0">
                <a:latin typeface="Cambria Math"/>
                <a:cs typeface="Cambria Math"/>
              </a:rPr>
              <a:t>)⁄</a:t>
            </a:r>
            <a:r>
              <a:rPr sz="1300" spc="20" dirty="0">
                <a:latin typeface="Cambria Math"/>
                <a:cs typeface="Cambria Math"/>
              </a:rPr>
              <a:t>255.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ct val="146500"/>
              </a:lnSpc>
              <a:spcBef>
                <a:spcPts val="55"/>
              </a:spcBef>
              <a:buAutoNum type="arabicPeriod" startAt="5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30" dirty="0">
                <a:latin typeface="Cambria Math"/>
                <a:cs typeface="Cambria Math"/>
              </a:rPr>
              <a:t>z)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50797" y="3797302"/>
            <a:ext cx="20383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5704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9y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6z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122420" y="3926580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1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183124" y="3926580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72684" y="397077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64480" y="3926580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109718" y="3672335"/>
            <a:ext cx="1581785" cy="347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76200" algn="ctr">
              <a:lnSpc>
                <a:spcPts val="1270"/>
              </a:lnSpc>
              <a:spcBef>
                <a:spcPts val="95"/>
              </a:spcBef>
              <a:tabLst>
                <a:tab pos="974725" algn="l"/>
                <a:tab pos="1209675" algn="l"/>
              </a:tabLst>
            </a:pPr>
            <a:r>
              <a:rPr sz="1300" spc="-5" dirty="0">
                <a:latin typeface="Cambria Math"/>
                <a:cs typeface="Cambria Math"/>
              </a:rPr>
              <a:t>1	1	1</a:t>
            </a:r>
            <a:endParaRPr sz="1300">
              <a:latin typeface="Cambria Math"/>
              <a:cs typeface="Cambria Math"/>
            </a:endParaRPr>
          </a:p>
          <a:p>
            <a:pPr algn="ctr">
              <a:lnSpc>
                <a:spcPts val="1270"/>
              </a:lnSpc>
              <a:tabLst>
                <a:tab pos="654685" algn="l"/>
              </a:tabLst>
            </a:pPr>
            <a:r>
              <a:rPr sz="1950" spc="75" baseline="-38461" dirty="0">
                <a:latin typeface="Cambria Math"/>
                <a:cs typeface="Cambria Math"/>
              </a:rPr>
              <a:t>xyz</a:t>
            </a:r>
            <a:r>
              <a:rPr sz="1950" spc="-60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</a:t>
            </a:r>
            <a:r>
              <a:rPr sz="1300" spc="-55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(1,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3</a:t>
            </a:r>
            <a:r>
              <a:rPr sz="1950" spc="-120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950" spc="30" baseline="-47008" dirty="0">
                <a:latin typeface="Cambria Math"/>
                <a:cs typeface="Cambria Math"/>
              </a:rPr>
              <a:t>√</a:t>
            </a:r>
            <a:r>
              <a:rPr sz="1950" spc="30" baseline="-44871" dirty="0">
                <a:latin typeface="Cambria Math"/>
                <a:cs typeface="Cambria Math"/>
              </a:rPr>
              <a:t>6</a:t>
            </a:r>
            <a:r>
              <a:rPr sz="1300" spc="2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8152" y="4103017"/>
            <a:ext cx="6326505" cy="263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1325">
              <a:lnSpc>
                <a:spcPct val="1469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780415">
              <a:lnSpc>
                <a:spcPct val="100000"/>
              </a:lnSpc>
              <a:spcBef>
                <a:spcPts val="745"/>
              </a:spcBef>
              <a:tabLst>
                <a:tab pos="2976245" algn="l"/>
                <a:tab pos="494538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5" dirty="0">
                <a:latin typeface="Cambria Math"/>
                <a:cs typeface="Cambria Math"/>
              </a:rPr>
              <a:t>xzi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yzj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350" spc="30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4.</a:t>
            </a:r>
            <a:endParaRPr sz="1300">
              <a:latin typeface="Cambria Math"/>
              <a:cs typeface="Cambria Math"/>
            </a:endParaRPr>
          </a:p>
          <a:p>
            <a:pPr marL="12700" marR="6985">
              <a:lnSpc>
                <a:spcPts val="2270"/>
              </a:lnSpc>
              <a:spcBef>
                <a:spcPts val="16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86055">
              <a:lnSpc>
                <a:spcPct val="100000"/>
              </a:lnSpc>
              <a:spcBef>
                <a:spcPts val="550"/>
              </a:spcBef>
              <a:tabLst>
                <a:tab pos="326326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e</a:t>
            </a:r>
            <a:r>
              <a:rPr sz="1350" spc="67" baseline="30864" dirty="0">
                <a:latin typeface="Cambria Math"/>
                <a:cs typeface="Cambria Math"/>
              </a:rPr>
              <a:t>y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2z</a:t>
            </a:r>
            <a:r>
              <a:rPr sz="1300" spc="-5" dirty="0">
                <a:latin typeface="Cambria Math"/>
                <a:cs typeface="Cambria Math"/>
              </a:rPr>
              <a:t> 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1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2y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2,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80"/>
              </a:lnSpc>
              <a:spcBef>
                <a:spcPts val="18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Проинтегрировать функцию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по кривой </a:t>
            </a:r>
            <a:r>
              <a:rPr sz="1300" spc="-5" dirty="0">
                <a:latin typeface="Cambria Math"/>
                <a:cs typeface="Cambria Math"/>
              </a:rPr>
              <a:t>Г </a:t>
            </a:r>
            <a:r>
              <a:rPr sz="1300" spc="-5" dirty="0">
                <a:latin typeface="Times New Roman"/>
                <a:cs typeface="Times New Roman"/>
              </a:rPr>
              <a:t>в направлении, соответствующем  возрастанию параметра </a:t>
            </a:r>
            <a:r>
              <a:rPr sz="1300" spc="45" dirty="0">
                <a:latin typeface="Cambria Math"/>
                <a:cs typeface="Cambria Math"/>
              </a:rPr>
              <a:t>t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60"/>
              </a:spcBef>
              <a:tabLst>
                <a:tab pos="172212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40" dirty="0">
                <a:latin typeface="Cambria Math"/>
                <a:cs typeface="Cambria Math"/>
              </a:rPr>
              <a:t>4yi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3xj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xk,	</a:t>
            </a:r>
            <a:r>
              <a:rPr sz="1300" spc="-5" dirty="0">
                <a:latin typeface="Cambria Math"/>
                <a:cs typeface="Cambria Math"/>
              </a:rPr>
              <a:t>Г: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4 cos t 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4 sin t ,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4 − 4 cos t − 4 sin </a:t>
            </a:r>
            <a:r>
              <a:rPr sz="1300" dirty="0">
                <a:latin typeface="Cambria Math"/>
                <a:cs typeface="Cambria Math"/>
              </a:rPr>
              <a:t>t.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19144" y="1186428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21480" y="1435602"/>
            <a:ext cx="70485" cy="7620"/>
          </a:xfrm>
          <a:custGeom>
            <a:avLst/>
            <a:gdLst/>
            <a:ahLst/>
            <a:cxnLst/>
            <a:rect l="l" t="t" r="r" b="b"/>
            <a:pathLst>
              <a:path w="70485" h="7619">
                <a:moveTo>
                  <a:pt x="0" y="7620"/>
                </a:moveTo>
                <a:lnTo>
                  <a:pt x="70104" y="7620"/>
                </a:lnTo>
                <a:lnTo>
                  <a:pt x="70104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50080" y="1435602"/>
            <a:ext cx="70485" cy="7620"/>
          </a:xfrm>
          <a:custGeom>
            <a:avLst/>
            <a:gdLst/>
            <a:ahLst/>
            <a:cxnLst/>
            <a:rect l="l" t="t" r="r" b="b"/>
            <a:pathLst>
              <a:path w="70485" h="7619">
                <a:moveTo>
                  <a:pt x="0" y="7620"/>
                </a:moveTo>
                <a:lnTo>
                  <a:pt x="70104" y="7620"/>
                </a:lnTo>
                <a:lnTo>
                  <a:pt x="70104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63467" y="1983480"/>
            <a:ext cx="437515" cy="0"/>
          </a:xfrm>
          <a:custGeom>
            <a:avLst/>
            <a:gdLst/>
            <a:ahLst/>
            <a:cxnLst/>
            <a:rect l="l" t="t" r="r" b="b"/>
            <a:pathLst>
              <a:path w="437514">
                <a:moveTo>
                  <a:pt x="0" y="0"/>
                </a:moveTo>
                <a:lnTo>
                  <a:pt x="4373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89096" y="1060341"/>
          <a:ext cx="6021705" cy="19236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5240020"/>
              </a:tblGrid>
              <a:tr h="302210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65"/>
                        </a:lnSpc>
                        <a:tabLst>
                          <a:tab pos="1791970" algn="l"/>
                        </a:tabLst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3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предел	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lim</a:t>
                      </a:r>
                      <a:r>
                        <a:rPr sz="1300" spc="13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50" u="sng" spc="2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1+4+7+...+</a:t>
                      </a:r>
                      <a:r>
                        <a:rPr sz="1350" u="sng" spc="22" baseline="49382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1350" u="sng" spc="2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3n–2</a:t>
                      </a:r>
                      <a:r>
                        <a:rPr sz="1350" u="sng" spc="22" baseline="49382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)</a:t>
                      </a:r>
                      <a:r>
                        <a:rPr sz="1300" spc="15" dirty="0">
                          <a:latin typeface="Cambria Math"/>
                          <a:cs typeface="Cambria Math"/>
                        </a:rPr>
                        <a:t>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  <a:p>
                      <a:pPr marR="602615" algn="ctr">
                        <a:lnSpc>
                          <a:spcPts val="830"/>
                        </a:lnSpc>
                        <a:tabLst>
                          <a:tab pos="505459" algn="l"/>
                        </a:tabLst>
                      </a:pPr>
                      <a:r>
                        <a:rPr sz="1350" spc="89" baseline="-9259" dirty="0">
                          <a:latin typeface="Cambria Math"/>
                          <a:cs typeface="Cambria Math"/>
                        </a:rPr>
                        <a:t>n→œ	</a:t>
                      </a:r>
                      <a:r>
                        <a:rPr sz="900" spc="30" dirty="0">
                          <a:latin typeface="Cambria Math"/>
                          <a:cs typeface="Cambria Math"/>
                        </a:rPr>
                        <a:t>√5n</a:t>
                      </a:r>
                      <a:r>
                        <a:rPr sz="1125" spc="44" baseline="22222" dirty="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sz="900" spc="30" dirty="0">
                          <a:latin typeface="Cambria Math"/>
                          <a:cs typeface="Cambria Math"/>
                        </a:rPr>
                        <a:t>+n+1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  <a:tr h="4122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0160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310"/>
                        </a:lnSpc>
                        <a:spcBef>
                          <a:spcPts val="800"/>
                        </a:spcBef>
                        <a:tabLst>
                          <a:tab pos="1767205" algn="l"/>
                        </a:tabLst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	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</a:t>
                      </a:r>
                      <a:r>
                        <a:rPr sz="1300" spc="114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50" u="sng" spc="82" baseline="49382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1350" u="sng" spc="8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1+s</a:t>
                      </a:r>
                      <a:r>
                        <a:rPr sz="1350" u="sng" spc="82" baseline="49382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)</a:t>
                      </a:r>
                      <a:r>
                        <a:rPr sz="1350" u="sng" spc="8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arctg</a:t>
                      </a:r>
                      <a:r>
                        <a:rPr sz="1350" u="sng" spc="82" baseline="43209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√</a:t>
                      </a:r>
                      <a:r>
                        <a:rPr sz="1350" u="sng" spc="8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s–</a:t>
                      </a:r>
                      <a:r>
                        <a:rPr sz="1350" u="sng" spc="82" baseline="43209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√</a:t>
                      </a:r>
                      <a:r>
                        <a:rPr sz="1350" u="sng" spc="82" baseline="4629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s</a:t>
                      </a:r>
                      <a:r>
                        <a:rPr sz="1300" spc="55" dirty="0">
                          <a:latin typeface="Cambria Math"/>
                          <a:cs typeface="Cambria Math"/>
                        </a:rPr>
                        <a:t>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  <a:p>
                      <a:pPr marR="104775" algn="ctr">
                        <a:lnSpc>
                          <a:spcPts val="830"/>
                        </a:lnSpc>
                      </a:pPr>
                      <a:r>
                        <a:rPr sz="900" dirty="0">
                          <a:latin typeface="Cambria Math"/>
                          <a:cs typeface="Cambria Math"/>
                        </a:rPr>
                        <a:t>s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101600" marB="0"/>
                </a:tc>
              </a:tr>
              <a:tr h="3639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2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280"/>
                        </a:lnSpc>
                        <a:spcBef>
                          <a:spcPts val="780"/>
                        </a:spcBef>
                        <a:tabLst>
                          <a:tab pos="1767205" algn="l"/>
                        </a:tabLst>
                      </a:pP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950" spc="15" baseline="2136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интеграл	</a:t>
                      </a:r>
                      <a:r>
                        <a:rPr sz="1300" spc="365" dirty="0">
                          <a:latin typeface="Cambria Math"/>
                          <a:cs typeface="Cambria Math"/>
                        </a:rPr>
                        <a:t>ƒ </a:t>
                      </a:r>
                      <a:r>
                        <a:rPr sz="1350" spc="142" baseline="52469" dirty="0">
                          <a:latin typeface="Cambria Math"/>
                          <a:cs typeface="Cambria Math"/>
                        </a:rPr>
                        <a:t>2s</a:t>
                      </a:r>
                      <a:r>
                        <a:rPr sz="1125" spc="142" baseline="85185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50" spc="142" baseline="52469" dirty="0">
                          <a:latin typeface="Cambria Math"/>
                          <a:cs typeface="Cambria Math"/>
                        </a:rPr>
                        <a:t>–1</a:t>
                      </a:r>
                      <a:r>
                        <a:rPr sz="1350" spc="405" baseline="52469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950" spc="60" baseline="2136" dirty="0">
                          <a:latin typeface="Cambria Math"/>
                          <a:cs typeface="Cambria Math"/>
                        </a:rPr>
                        <a:t>dx.</a:t>
                      </a:r>
                      <a:endParaRPr sz="1950" baseline="2136">
                        <a:latin typeface="Cambria Math"/>
                        <a:cs typeface="Cambria Math"/>
                      </a:endParaRPr>
                    </a:p>
                    <a:p>
                      <a:pPr marR="1008380" algn="ctr">
                        <a:lnSpc>
                          <a:spcPts val="705"/>
                        </a:lnSpc>
                      </a:pPr>
                      <a:r>
                        <a:rPr sz="900" spc="105" dirty="0">
                          <a:latin typeface="Cambria Math"/>
                          <a:cs typeface="Cambria Math"/>
                        </a:rPr>
                        <a:t>s</a:t>
                      </a:r>
                      <a:r>
                        <a:rPr sz="1125" spc="157" baseline="22222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900" spc="105" dirty="0">
                          <a:latin typeface="Cambria Math"/>
                          <a:cs typeface="Cambria Math"/>
                        </a:rPr>
                        <a:t>+s–6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99060" marB="0"/>
                </a:tc>
              </a:tr>
              <a:tr h="60550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5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4.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R="35496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массу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пластинки 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D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с заданной поверхностной плотностью</a:t>
                      </a:r>
                      <a:r>
                        <a:rPr sz="13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" dirty="0">
                          <a:latin typeface="Cambria Math"/>
                          <a:cs typeface="Cambria Math"/>
                        </a:rPr>
                        <a:t>µ</a:t>
                      </a:r>
                      <a:r>
                        <a:rPr sz="1300" spc="15" dirty="0">
                          <a:latin typeface="Times New Roman"/>
                          <a:cs typeface="Times New Roman"/>
                        </a:rPr>
                        <a:t>: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431165" algn="ctr">
                        <a:lnSpc>
                          <a:spcPct val="100000"/>
                        </a:lnSpc>
                        <a:spcBef>
                          <a:spcPts val="755"/>
                        </a:spcBef>
                        <a:tabLst>
                          <a:tab pos="3375025" algn="l"/>
                        </a:tabLst>
                      </a:pPr>
                      <a:r>
                        <a:rPr sz="1300" spc="35" dirty="0">
                          <a:latin typeface="Cambria Math"/>
                          <a:cs typeface="Cambria Math"/>
                        </a:rPr>
                        <a:t>D: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1 ≤ </a:t>
                      </a:r>
                      <a:r>
                        <a:rPr sz="1300" spc="45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350" spc="67" baseline="30864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950" spc="67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45" dirty="0">
                          <a:latin typeface="Cambria Math"/>
                          <a:cs typeface="Cambria Math"/>
                        </a:rPr>
                        <a:t>9 </a:t>
                      </a:r>
                      <a:r>
                        <a:rPr sz="1300" spc="16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sz="1300" spc="50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350" spc="75" baseline="30864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950" spc="75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50" dirty="0">
                          <a:latin typeface="Cambria Math"/>
                          <a:cs typeface="Cambria Math"/>
                        </a:rPr>
                        <a:t>4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≤ 4,   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≥ 0,   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≤ 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950" spc="44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00" spc="-6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,	</a:t>
                      </a:r>
                      <a:r>
                        <a:rPr sz="1300" dirty="0">
                          <a:latin typeface="Cambria Math"/>
                          <a:cs typeface="Cambria Math"/>
                        </a:rPr>
                        <a:t>µ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 8</a:t>
                      </a:r>
                      <a:r>
                        <a:rPr sz="1300" spc="-19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55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950" spc="82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55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350" spc="82" baseline="30864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00" spc="55" dirty="0">
                          <a:latin typeface="Cambria Math"/>
                          <a:cs typeface="Cambria Math"/>
                        </a:rPr>
                        <a:t>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</a:txBody>
                  <a:tcPr marL="0" marR="0" marT="62865" marB="0"/>
                </a:tc>
              </a:tr>
              <a:tr h="239736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  <a:spcBef>
                          <a:spcPts val="30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5.	[15%]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490"/>
                        </a:lnSpc>
                        <a:spcBef>
                          <a:spcPts val="30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производную 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поля 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u(x,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y, 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z)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 точке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M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по направлению нормали</a:t>
                      </a:r>
                      <a:r>
                        <a:rPr sz="13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к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/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08154" y="2969161"/>
            <a:ext cx="565912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6200"/>
              </a:lnSpc>
              <a:spcBef>
                <a:spcPts val="100"/>
              </a:spcBef>
            </a:pPr>
            <a:r>
              <a:rPr sz="1300" spc="-5" dirty="0">
                <a:latin typeface="Times New Roman"/>
                <a:cs typeface="Times New Roman"/>
              </a:rPr>
              <a:t>поверхности уровня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45" dirty="0">
                <a:latin typeface="Cambria Math"/>
                <a:cs typeface="Cambria Math"/>
              </a:rPr>
              <a:t>v(x,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15" dirty="0">
                <a:latin typeface="Cambria Math"/>
                <a:cs typeface="Cambria Math"/>
              </a:rPr>
              <a:t>z)</a:t>
            </a:r>
            <a:r>
              <a:rPr sz="1300" spc="1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 направлением </a:t>
            </a:r>
            <a:r>
              <a:rPr sz="1300" dirty="0">
                <a:latin typeface="Times New Roman"/>
                <a:cs typeface="Times New Roman"/>
              </a:rPr>
              <a:t>оси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77653" y="3748535"/>
            <a:ext cx="19469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65605" algn="l"/>
              </a:tabLst>
            </a:pPr>
            <a:r>
              <a:rPr sz="1300" spc="-65" dirty="0">
                <a:latin typeface="Cambria Math"/>
                <a:cs typeface="Cambria Math"/>
              </a:rPr>
              <a:t>u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</a:t>
            </a:r>
            <a:r>
              <a:rPr sz="1350" spc="419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3z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300" spc="40" dirty="0">
                <a:latin typeface="Cambria Math"/>
                <a:cs typeface="Cambria Math"/>
              </a:rPr>
              <a:t>,	</a:t>
            </a:r>
            <a:r>
              <a:rPr sz="1300" spc="25" dirty="0">
                <a:latin typeface="Cambria Math"/>
                <a:cs typeface="Cambria Math"/>
              </a:rPr>
              <a:t>u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45127" y="3584857"/>
            <a:ext cx="274955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0645">
              <a:lnSpc>
                <a:spcPct val="119200"/>
              </a:lnSpc>
              <a:spcBef>
                <a:spcPts val="100"/>
              </a:spcBef>
            </a:pPr>
            <a:r>
              <a:rPr sz="1300" spc="60" dirty="0">
                <a:latin typeface="Cambria Math"/>
                <a:cs typeface="Cambria Math"/>
              </a:rPr>
              <a:t>x  </a:t>
            </a:r>
            <a:r>
              <a:rPr sz="1300" spc="95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z</a:t>
            </a:r>
            <a:r>
              <a:rPr sz="1350" spc="30" baseline="24691" dirty="0">
                <a:latin typeface="Cambria Math"/>
                <a:cs typeface="Cambria Math"/>
              </a:rPr>
              <a:t>2</a:t>
            </a:r>
            <a:endParaRPr sz="1350" baseline="24691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957828" y="3877812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68240" y="39220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860036" y="38778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56276" y="39220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48072" y="38778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47333" y="3890266"/>
            <a:ext cx="8026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2</a:t>
            </a:r>
            <a:r>
              <a:rPr sz="1950" spc="284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√</a:t>
            </a:r>
            <a:r>
              <a:rPr sz="1950" spc="-7" baseline="2136" dirty="0">
                <a:latin typeface="Cambria Math"/>
                <a:cs typeface="Cambria Math"/>
              </a:rPr>
              <a:t>3</a:t>
            </a:r>
            <a:endParaRPr sz="1950" baseline="2136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45836" y="392200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37632" y="3877812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6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230114" y="3748535"/>
            <a:ext cx="15347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5285" algn="l"/>
              </a:tabLst>
            </a:pP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100" dirty="0">
                <a:latin typeface="Cambria Math"/>
                <a:cs typeface="Cambria Math"/>
              </a:rPr>
              <a:t>(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, </a:t>
            </a:r>
            <a:r>
              <a:rPr sz="1950" spc="-7" baseline="42735" dirty="0">
                <a:latin typeface="Cambria Math"/>
                <a:cs typeface="Cambria Math"/>
              </a:rPr>
              <a:t>1</a:t>
            </a:r>
            <a:r>
              <a:rPr sz="1950" spc="112" baseline="4273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8146" y="4055773"/>
            <a:ext cx="6324600" cy="2051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9420">
              <a:lnSpc>
                <a:spcPct val="146200"/>
              </a:lnSpc>
              <a:spcBef>
                <a:spcPts val="10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467995">
              <a:lnSpc>
                <a:spcPct val="100000"/>
              </a:lnSpc>
              <a:spcBef>
                <a:spcPts val="755"/>
              </a:spcBef>
              <a:tabLst>
                <a:tab pos="3288665" algn="l"/>
                <a:tab pos="525780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2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2.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60"/>
              </a:spcBef>
              <a:tabLst>
                <a:tab pos="324294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0" baseline="2136" dirty="0">
                <a:latin typeface="Cambria Math"/>
                <a:cs typeface="Cambria Math"/>
              </a:rPr>
              <a:t>(</a:t>
            </a:r>
            <a:r>
              <a:rPr sz="1300" spc="20" dirty="0">
                <a:latin typeface="Cambria Math"/>
                <a:cs typeface="Cambria Math"/>
              </a:rPr>
              <a:t>2yz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-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1,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69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85" dirty="0">
                <a:latin typeface="Cambria Math"/>
                <a:cs typeface="Cambria Math"/>
              </a:rPr>
              <a:t>x</a:t>
            </a:r>
            <a:r>
              <a:rPr sz="1350" spc="127" baseline="30864" dirty="0">
                <a:latin typeface="Cambria Math"/>
                <a:cs typeface="Cambria Math"/>
              </a:rPr>
              <a:t>3</a:t>
            </a:r>
            <a:r>
              <a:rPr sz="1300" spc="8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90" dirty="0">
                <a:latin typeface="Cambria Math"/>
                <a:cs typeface="Cambria Math"/>
              </a:rPr>
              <a:t>y</a:t>
            </a:r>
            <a:r>
              <a:rPr sz="1350" spc="135" baseline="30864" dirty="0">
                <a:latin typeface="Cambria Math"/>
                <a:cs typeface="Cambria Math"/>
              </a:rPr>
              <a:t>3</a:t>
            </a:r>
            <a:r>
              <a:rPr sz="1300" spc="9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6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99823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50184" y="1099823"/>
            <a:ext cx="25272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im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81474" y="1104396"/>
            <a:ext cx="27940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25" spc="44" baseline="3703" dirty="0">
                <a:latin typeface="Cambria Math"/>
                <a:cs typeface="Cambria Math"/>
              </a:rPr>
              <a:t>3</a:t>
            </a:r>
            <a:r>
              <a:rPr sz="1125" spc="322" baseline="3703" dirty="0">
                <a:latin typeface="Cambria Math"/>
                <a:cs typeface="Cambria Math"/>
              </a:rPr>
              <a:t> </a:t>
            </a:r>
            <a:r>
              <a:rPr sz="750" spc="25" dirty="0">
                <a:latin typeface="Cambria Math"/>
                <a:cs typeface="Cambria Math"/>
              </a:rPr>
              <a:t>3</a:t>
            </a:r>
            <a:r>
              <a:rPr sz="1125" spc="37" baseline="18518" dirty="0">
                <a:latin typeface="Cambria Math"/>
                <a:cs typeface="Cambria Math"/>
              </a:rPr>
              <a:t>2</a:t>
            </a:r>
            <a:endParaRPr sz="1125" baseline="18518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0599" y="1020575"/>
            <a:ext cx="762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" dirty="0">
                <a:latin typeface="Cambria Math"/>
                <a:cs typeface="Cambria Math"/>
              </a:rPr>
              <a:t>1+</a:t>
            </a:r>
            <a:r>
              <a:rPr sz="1125" u="sng" spc="7" baseline="407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900" spc="5" dirty="0">
                <a:latin typeface="Cambria Math"/>
                <a:cs typeface="Cambria Math"/>
              </a:rPr>
              <a:t>+ </a:t>
            </a:r>
            <a:r>
              <a:rPr sz="1125" u="sng" spc="44" baseline="407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125" spc="44" baseline="40740" dirty="0">
                <a:latin typeface="Cambria Math"/>
                <a:cs typeface="Cambria Math"/>
              </a:rPr>
              <a:t> </a:t>
            </a:r>
            <a:r>
              <a:rPr sz="900" spc="-10" dirty="0">
                <a:latin typeface="Cambria Math"/>
                <a:cs typeface="Cambria Math"/>
              </a:rPr>
              <a:t>+...+</a:t>
            </a:r>
            <a:r>
              <a:rPr sz="1350" u="sng" spc="104" baseline="339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125" u="sng" spc="44" baseline="4074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endParaRPr sz="1125" baseline="4074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5798" y="1250699"/>
            <a:ext cx="10674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60" dirty="0">
                <a:latin typeface="Cambria Math"/>
                <a:cs typeface="Cambria Math"/>
              </a:rPr>
              <a:t>n→œ </a:t>
            </a:r>
            <a:r>
              <a:rPr sz="1350" spc="7" baseline="3086" dirty="0">
                <a:latin typeface="Cambria Math"/>
                <a:cs typeface="Cambria Math"/>
              </a:rPr>
              <a:t>1+</a:t>
            </a:r>
            <a:r>
              <a:rPr sz="1125" u="sng" spc="7" baseline="4444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350" spc="7" baseline="3086" dirty="0">
                <a:latin typeface="Cambria Math"/>
                <a:cs typeface="Cambria Math"/>
              </a:rPr>
              <a:t>+ </a:t>
            </a:r>
            <a:r>
              <a:rPr sz="1125" u="sng" spc="44" baseline="4444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125" spc="44" baseline="44444" dirty="0">
                <a:latin typeface="Cambria Math"/>
                <a:cs typeface="Cambria Math"/>
              </a:rPr>
              <a:t> </a:t>
            </a:r>
            <a:r>
              <a:rPr sz="1350" spc="-15" baseline="3086" dirty="0">
                <a:latin typeface="Cambria Math"/>
                <a:cs typeface="Cambria Math"/>
              </a:rPr>
              <a:t>+...+</a:t>
            </a:r>
            <a:r>
              <a:rPr sz="1350" u="sng" spc="52" baseline="37037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125" u="sng" spc="44" baseline="4444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endParaRPr sz="1125" baseline="44444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75250" y="1288799"/>
            <a:ext cx="14986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25" spc="30" baseline="-18518" dirty="0">
                <a:latin typeface="Cambria Math"/>
                <a:cs typeface="Cambria Math"/>
              </a:rPr>
              <a:t>5</a:t>
            </a:r>
            <a:r>
              <a:rPr sz="750" spc="114" dirty="0">
                <a:latin typeface="Cambria Math"/>
                <a:cs typeface="Cambria Math"/>
              </a:rPr>
              <a:t>n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43300" y="1229100"/>
            <a:ext cx="771525" cy="0"/>
          </a:xfrm>
          <a:custGeom>
            <a:avLst/>
            <a:gdLst/>
            <a:ahLst/>
            <a:cxnLst/>
            <a:rect l="l" t="t" r="r" b="b"/>
            <a:pathLst>
              <a:path w="771525">
                <a:moveTo>
                  <a:pt x="0" y="0"/>
                </a:moveTo>
                <a:lnTo>
                  <a:pt x="77114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75250" y="999240"/>
            <a:ext cx="1873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25" spc="30" baseline="-18518" dirty="0">
                <a:latin typeface="Cambria Math"/>
                <a:cs typeface="Cambria Math"/>
              </a:rPr>
              <a:t>3</a:t>
            </a:r>
            <a:r>
              <a:rPr sz="750" spc="145" dirty="0">
                <a:latin typeface="Cambria Math"/>
                <a:cs typeface="Cambria Math"/>
              </a:rPr>
              <a:t>n</a:t>
            </a:r>
            <a:r>
              <a:rPr sz="1950" spc="-7" baseline="-34188" dirty="0">
                <a:latin typeface="Cambria Math"/>
                <a:cs typeface="Cambria Math"/>
              </a:rPr>
              <a:t>.</a:t>
            </a:r>
            <a:endParaRPr sz="1950" baseline="-34188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52" y="1549403"/>
            <a:ext cx="28079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81474" y="1273657"/>
            <a:ext cx="279400" cy="39116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sz="1125" spc="44" baseline="3703" dirty="0">
                <a:latin typeface="Cambria Math"/>
                <a:cs typeface="Cambria Math"/>
              </a:rPr>
              <a:t>5</a:t>
            </a:r>
            <a:r>
              <a:rPr sz="1125" spc="315" baseline="3703" dirty="0">
                <a:latin typeface="Cambria Math"/>
                <a:cs typeface="Cambria Math"/>
              </a:rPr>
              <a:t> </a:t>
            </a:r>
            <a:r>
              <a:rPr sz="750" spc="25" dirty="0">
                <a:latin typeface="Cambria Math"/>
                <a:cs typeface="Cambria Math"/>
              </a:rPr>
              <a:t>5</a:t>
            </a:r>
            <a:r>
              <a:rPr sz="1125" spc="37" baseline="18518" dirty="0">
                <a:latin typeface="Cambria Math"/>
                <a:cs typeface="Cambria Math"/>
              </a:rPr>
              <a:t>2</a:t>
            </a:r>
            <a:endParaRPr sz="1125" baseline="18518">
              <a:latin typeface="Cambria Math"/>
              <a:cs typeface="Cambria Math"/>
            </a:endParaRPr>
          </a:p>
          <a:p>
            <a:pPr marR="46990" algn="ctr">
              <a:lnSpc>
                <a:spcPct val="100000"/>
              </a:lnSpc>
              <a:spcBef>
                <a:spcPts val="489"/>
              </a:spcBef>
            </a:pP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36694" y="1683515"/>
            <a:ext cx="5111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900" spc="25" dirty="0">
                <a:latin typeface="Cambria Math"/>
                <a:cs typeface="Cambria Math"/>
              </a:rPr>
              <a:t>1</a:t>
            </a:r>
            <a:r>
              <a:rPr sz="900" spc="204" dirty="0">
                <a:latin typeface="Cambria Math"/>
                <a:cs typeface="Cambria Math"/>
              </a:rPr>
              <a:t>–</a:t>
            </a:r>
            <a:r>
              <a:rPr sz="900" spc="15" dirty="0">
                <a:latin typeface="Cambria Math"/>
                <a:cs typeface="Cambria Math"/>
              </a:rPr>
              <a:t>4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44" baseline="22222" dirty="0">
                <a:latin typeface="Cambria Math"/>
                <a:cs typeface="Cambria Math"/>
              </a:rPr>
              <a:t>2</a:t>
            </a:r>
            <a:endParaRPr sz="1125" baseline="22222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89604" y="1706112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49396" y="1678680"/>
            <a:ext cx="490855" cy="0"/>
          </a:xfrm>
          <a:custGeom>
            <a:avLst/>
            <a:gdLst/>
            <a:ahLst/>
            <a:cxnLst/>
            <a:rect l="l" t="t" r="r" b="b"/>
            <a:pathLst>
              <a:path w="490854">
                <a:moveTo>
                  <a:pt x="0" y="0"/>
                </a:moveTo>
                <a:lnTo>
                  <a:pt x="49072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64098" y="1683515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8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876800" y="1673346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054854" y="1549403"/>
            <a:ext cx="17862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latin typeface="Cambria Math"/>
                <a:cs typeface="Cambria Math"/>
              </a:rPr>
              <a:t>arcsin2x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30" baseline="46296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ln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1 −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4x</a:t>
            </a:r>
            <a:r>
              <a:rPr sz="1350" spc="60" baseline="30864" dirty="0">
                <a:latin typeface="Cambria Math"/>
                <a:cs typeface="Cambria Math"/>
              </a:rPr>
              <a:t>2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8151" y="1951739"/>
            <a:ext cx="22688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3.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интеграл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50766" y="2085851"/>
            <a:ext cx="5295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3</a:t>
            </a:r>
            <a:r>
              <a:rPr sz="900" spc="160" dirty="0">
                <a:latin typeface="Cambria Math"/>
                <a:cs typeface="Cambria Math"/>
              </a:rPr>
              <a:t>s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63467" y="2081016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25800" y="1854203"/>
            <a:ext cx="9036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547" baseline="-36324" dirty="0">
                <a:latin typeface="Cambria Math"/>
                <a:cs typeface="Cambria Math"/>
              </a:rPr>
              <a:t>ƒ </a:t>
            </a:r>
            <a:r>
              <a:rPr sz="900" spc="50" dirty="0">
                <a:latin typeface="Cambria Math"/>
                <a:cs typeface="Cambria Math"/>
              </a:rPr>
              <a:t>3s</a:t>
            </a:r>
            <a:r>
              <a:rPr sz="1125" spc="75" baseline="22222" dirty="0">
                <a:latin typeface="Cambria Math"/>
                <a:cs typeface="Cambria Math"/>
              </a:rPr>
              <a:t>3</a:t>
            </a:r>
            <a:r>
              <a:rPr sz="900" spc="50" dirty="0">
                <a:latin typeface="Cambria Math"/>
                <a:cs typeface="Cambria Math"/>
              </a:rPr>
              <a:t>+25</a:t>
            </a:r>
            <a:r>
              <a:rPr sz="900" spc="185" dirty="0">
                <a:latin typeface="Cambria Math"/>
                <a:cs typeface="Cambria Math"/>
              </a:rPr>
              <a:t> </a:t>
            </a:r>
            <a:r>
              <a:rPr sz="1950" spc="60" baseline="-32051" dirty="0">
                <a:latin typeface="Cambria Math"/>
                <a:cs typeface="Cambria Math"/>
              </a:rPr>
              <a:t>dx.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48127" y="3512052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08146" y="2193446"/>
            <a:ext cx="6324600" cy="3552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718185" indent="-281940">
              <a:lnSpc>
                <a:spcPct val="1477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28561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⁄</a:t>
            </a:r>
            <a:r>
              <a:rPr sz="1300" spc="50" dirty="0">
                <a:latin typeface="Cambria Math"/>
                <a:cs typeface="Cambria Math"/>
              </a:rPr>
              <a:t>9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2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14" dirty="0">
                <a:latin typeface="Cambria Math"/>
                <a:cs typeface="Cambria Math"/>
              </a:rPr>
              <a:t>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3</a:t>
            </a:r>
            <a:r>
              <a:rPr sz="1300" spc="70" dirty="0">
                <a:latin typeface="Cambria Math"/>
                <a:cs typeface="Cambria Math"/>
              </a:rPr>
              <a:t>y.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310640">
              <a:lnSpc>
                <a:spcPct val="100000"/>
              </a:lnSpc>
              <a:spcBef>
                <a:spcPts val="835"/>
              </a:spcBef>
              <a:tabLst>
                <a:tab pos="2752725" algn="l"/>
                <a:tab pos="4206240" algn="l"/>
              </a:tabLst>
            </a:pPr>
            <a:r>
              <a:rPr sz="1950" spc="37" baseline="4273" dirty="0">
                <a:latin typeface="Cambria Math"/>
                <a:cs typeface="Cambria Math"/>
              </a:rPr>
              <a:t>u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359" baseline="4273" dirty="0">
                <a:latin typeface="Cambria Math"/>
                <a:cs typeface="Cambria Math"/>
              </a:rPr>
              <a:t>x</a:t>
            </a:r>
            <a:r>
              <a:rPr sz="1300" spc="240" dirty="0">
                <a:latin typeface="Cambria Math"/>
                <a:cs typeface="Cambria Math"/>
              </a:rPr>
              <a:t>ƒ</a:t>
            </a:r>
            <a:r>
              <a:rPr sz="1950" spc="359" baseline="4273" dirty="0">
                <a:latin typeface="Cambria Math"/>
                <a:cs typeface="Cambria Math"/>
              </a:rPr>
              <a:t>y</a:t>
            </a:r>
            <a:r>
              <a:rPr sz="1950" spc="30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97" baseline="4273" dirty="0">
                <a:latin typeface="Cambria Math"/>
                <a:cs typeface="Cambria Math"/>
              </a:rPr>
              <a:t>yz</a:t>
            </a:r>
            <a:r>
              <a:rPr sz="1350" spc="97" baseline="37037" dirty="0">
                <a:latin typeface="Cambria Math"/>
                <a:cs typeface="Cambria Math"/>
              </a:rPr>
              <a:t>2</a:t>
            </a:r>
            <a:r>
              <a:rPr sz="1950" spc="97" baseline="4273" dirty="0">
                <a:latin typeface="Cambria Math"/>
                <a:cs typeface="Cambria Math"/>
              </a:rPr>
              <a:t>,	</a:t>
            </a:r>
            <a:r>
              <a:rPr sz="1950" spc="37" baseline="4273" dirty="0">
                <a:latin typeface="Cambria Math"/>
                <a:cs typeface="Cambria Math"/>
              </a:rPr>
              <a:t>S: </a:t>
            </a: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7037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7037" dirty="0">
                <a:latin typeface="Cambria Math"/>
                <a:cs typeface="Cambria Math"/>
              </a:rPr>
              <a:t>2</a:t>
            </a:r>
            <a:r>
              <a:rPr sz="1350" spc="352" baseline="37037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22" baseline="4273" dirty="0">
                <a:latin typeface="Cambria Math"/>
                <a:cs typeface="Cambria Math"/>
              </a:rPr>
              <a:t>4z,	</a:t>
            </a:r>
            <a:r>
              <a:rPr sz="1950" spc="15" baseline="4273" dirty="0">
                <a:latin typeface="Cambria Math"/>
                <a:cs typeface="Cambria Math"/>
              </a:rPr>
              <a:t>M</a:t>
            </a:r>
            <a:r>
              <a:rPr sz="1950" spc="15" baseline="6410" dirty="0">
                <a:latin typeface="Cambria Math"/>
                <a:cs typeface="Cambria Math"/>
              </a:rPr>
              <a:t>(</a:t>
            </a:r>
            <a:r>
              <a:rPr sz="1950" spc="15" baseline="4273" dirty="0">
                <a:latin typeface="Cambria Math"/>
                <a:cs typeface="Cambria Math"/>
              </a:rPr>
              <a:t>2,1,</a:t>
            </a:r>
            <a:r>
              <a:rPr sz="1950" spc="-8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−1</a:t>
            </a:r>
            <a:r>
              <a:rPr sz="1950" spc="-7" baseline="6410" dirty="0">
                <a:latin typeface="Cambria Math"/>
                <a:cs typeface="Cambria Math"/>
              </a:rPr>
              <a:t>)</a:t>
            </a:r>
            <a:r>
              <a:rPr sz="1950" spc="-7" baseline="4273" dirty="0">
                <a:latin typeface="Cambria Math"/>
                <a:cs typeface="Cambria Math"/>
              </a:rPr>
              <a:t>.</a:t>
            </a:r>
            <a:endParaRPr sz="1950" baseline="4273">
              <a:latin typeface="Cambria Math"/>
              <a:cs typeface="Cambria Math"/>
            </a:endParaRPr>
          </a:p>
          <a:p>
            <a:pPr marL="12700" marR="439420">
              <a:lnSpc>
                <a:spcPct val="146200"/>
              </a:lnSpc>
              <a:spcBef>
                <a:spcPts val="7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899160">
              <a:lnSpc>
                <a:spcPct val="100000"/>
              </a:lnSpc>
              <a:spcBef>
                <a:spcPts val="755"/>
              </a:spcBef>
              <a:tabLst>
                <a:tab pos="2857500" algn="l"/>
                <a:tab pos="482663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2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50" spc="75" baseline="30864" dirty="0">
                <a:latin typeface="Cambria Math"/>
                <a:cs typeface="Cambria Math"/>
              </a:rPr>
              <a:t>2</a:t>
            </a:r>
            <a:r>
              <a:rPr sz="1950" spc="75" baseline="2136" dirty="0">
                <a:latin typeface="Cambria Math"/>
                <a:cs typeface="Cambria Math"/>
              </a:rPr>
              <a:t>(</a:t>
            </a:r>
            <a:r>
              <a:rPr sz="1300" spc="50" dirty="0">
                <a:latin typeface="Cambria Math"/>
                <a:cs typeface="Cambria Math"/>
              </a:rPr>
              <a:t>z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50"/>
              </a:spcBef>
              <a:tabLst>
                <a:tab pos="37153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baseline="2136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sinz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2x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sinx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3y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siny</a:t>
            </a:r>
            <a:r>
              <a:rPr sz="1300" spc="-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2z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00" spc="55" dirty="0">
                <a:latin typeface="Cambria Math"/>
                <a:cs typeface="Cambria Math"/>
              </a:rPr>
              <a:t>, 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3,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6.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j</a:t>
            </a:r>
            <a:r>
              <a:rPr sz="1300" spc="21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7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29719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0595"/>
            <a:ext cx="3035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90" dirty="0">
                <a:latin typeface="Cambria Math"/>
                <a:cs typeface="Cambria Math"/>
              </a:rPr>
              <a:t>œ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19372" y="1186428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51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31995" y="1163832"/>
            <a:ext cx="9925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1125" spc="89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1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1125" spc="89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1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64380" y="1186428"/>
            <a:ext cx="447040" cy="0"/>
          </a:xfrm>
          <a:custGeom>
            <a:avLst/>
            <a:gdLst/>
            <a:ahLst/>
            <a:cxnLst/>
            <a:rect l="l" t="t" r="r" b="b"/>
            <a:pathLst>
              <a:path w="447039">
                <a:moveTo>
                  <a:pt x="0" y="0"/>
                </a:moveTo>
                <a:lnTo>
                  <a:pt x="446532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50184" y="932183"/>
            <a:ext cx="23088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7" baseline="-32051" dirty="0">
                <a:latin typeface="Cambria Math"/>
                <a:cs typeface="Cambria Math"/>
              </a:rPr>
              <a:t>lim</a:t>
            </a:r>
            <a:r>
              <a:rPr sz="1950" spc="254" baseline="-32051" dirty="0">
                <a:latin typeface="Cambria Math"/>
                <a:cs typeface="Cambria Math"/>
              </a:rPr>
              <a:t> </a:t>
            </a:r>
            <a:r>
              <a:rPr sz="900" u="sng" spc="4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1–3+5–7+9–11+...+</a:t>
            </a:r>
            <a:r>
              <a:rPr sz="1350" u="sng" spc="67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(</a:t>
            </a:r>
            <a:r>
              <a:rPr sz="900" u="sng" spc="4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4n–3</a:t>
            </a:r>
            <a:r>
              <a:rPr sz="1350" u="sng" spc="67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)</a:t>
            </a:r>
            <a:r>
              <a:rPr sz="900" u="sng" spc="4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–</a:t>
            </a:r>
            <a:r>
              <a:rPr sz="1350" u="sng" spc="67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(</a:t>
            </a:r>
            <a:r>
              <a:rPr sz="900" u="sng" spc="4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4n–1</a:t>
            </a:r>
            <a:r>
              <a:rPr sz="1350" u="sng" spc="67" baseline="3086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)</a:t>
            </a:r>
            <a:r>
              <a:rPr sz="1950" spc="6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8154" y="1454915"/>
            <a:ext cx="28079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	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3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89604" y="1616958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49396" y="1584192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72711" y="1435602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72711" y="1616958"/>
            <a:ext cx="66040" cy="7620"/>
          </a:xfrm>
          <a:custGeom>
            <a:avLst/>
            <a:gdLst/>
            <a:ahLst/>
            <a:cxnLst/>
            <a:rect l="l" t="t" r="r" b="b"/>
            <a:pathLst>
              <a:path w="66039" h="7619">
                <a:moveTo>
                  <a:pt x="0" y="7620"/>
                </a:moveTo>
                <a:lnTo>
                  <a:pt x="65532" y="7620"/>
                </a:lnTo>
                <a:lnTo>
                  <a:pt x="65532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36694" y="1595123"/>
            <a:ext cx="8978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1480" algn="l"/>
              </a:tabLst>
            </a:pPr>
            <a:r>
              <a:rPr sz="1350" spc="22" baseline="3086" dirty="0">
                <a:latin typeface="Cambria Math"/>
                <a:cs typeface="Cambria Math"/>
              </a:rPr>
              <a:t>4</a:t>
            </a: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1350" spc="30" baseline="3086" dirty="0">
                <a:latin typeface="Cambria Math"/>
                <a:cs typeface="Cambria Math"/>
              </a:rPr>
              <a:t>5</a:t>
            </a:r>
            <a:r>
              <a:rPr sz="1350" baseline="3086" dirty="0">
                <a:latin typeface="Cambria Math"/>
                <a:cs typeface="Cambria Math"/>
              </a:rPr>
              <a:t>	</a:t>
            </a:r>
            <a:r>
              <a:rPr sz="1350" spc="22" baseline="3086" dirty="0">
                <a:latin typeface="Cambria Math"/>
                <a:cs typeface="Cambria Math"/>
              </a:rPr>
              <a:t>2</a:t>
            </a:r>
            <a:r>
              <a:rPr sz="1350" spc="307" baseline="3086" dirty="0">
                <a:latin typeface="Cambria Math"/>
                <a:cs typeface="Cambria Math"/>
              </a:rPr>
              <a:t>–</a:t>
            </a:r>
            <a:r>
              <a:rPr sz="900" spc="-10" dirty="0">
                <a:latin typeface="Cambria Math"/>
                <a:cs typeface="Cambria Math"/>
              </a:rPr>
              <a:t>√</a:t>
            </a:r>
            <a:r>
              <a:rPr sz="1350" spc="22" baseline="3086" dirty="0">
                <a:latin typeface="Cambria Math"/>
                <a:cs typeface="Cambria Math"/>
              </a:rPr>
              <a:t>5</a:t>
            </a:r>
            <a:r>
              <a:rPr sz="1350" spc="60" baseline="3086" dirty="0">
                <a:latin typeface="Cambria Math"/>
                <a:cs typeface="Cambria Math"/>
              </a:rPr>
              <a:t>t</a:t>
            </a:r>
            <a:r>
              <a:rPr sz="1350" spc="97" baseline="3086" dirty="0">
                <a:latin typeface="Cambria Math"/>
                <a:cs typeface="Cambria Math"/>
              </a:rPr>
              <a:t>h</a:t>
            </a:r>
            <a:r>
              <a:rPr sz="1350" spc="209" baseline="3086" dirty="0">
                <a:latin typeface="Cambria Math"/>
                <a:cs typeface="Cambria Math"/>
              </a:rPr>
              <a:t>s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48684" y="1584192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0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06798" y="1363476"/>
            <a:ext cx="8655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30" baseline="3086" dirty="0">
                <a:latin typeface="Cambria Math"/>
                <a:cs typeface="Cambria Math"/>
              </a:rPr>
              <a:t>1 </a:t>
            </a:r>
            <a:r>
              <a:rPr sz="1950" spc="-7" baseline="-29914" dirty="0">
                <a:latin typeface="Cambria Math"/>
                <a:cs typeface="Cambria Math"/>
              </a:rPr>
              <a:t>ln</a:t>
            </a:r>
            <a:r>
              <a:rPr sz="1950" spc="-30" baseline="-29914" dirty="0">
                <a:latin typeface="Cambria Math"/>
                <a:cs typeface="Cambria Math"/>
              </a:rPr>
              <a:t> </a:t>
            </a:r>
            <a:r>
              <a:rPr sz="1350" spc="52" baseline="3086" dirty="0">
                <a:latin typeface="Cambria Math"/>
                <a:cs typeface="Cambria Math"/>
              </a:rPr>
              <a:t>2+</a:t>
            </a:r>
            <a:r>
              <a:rPr sz="900" spc="35" dirty="0">
                <a:latin typeface="Cambria Math"/>
                <a:cs typeface="Cambria Math"/>
              </a:rPr>
              <a:t>√</a:t>
            </a:r>
            <a:r>
              <a:rPr sz="1350" spc="52" baseline="3086" dirty="0">
                <a:latin typeface="Cambria Math"/>
                <a:cs typeface="Cambria Math"/>
              </a:rPr>
              <a:t>5ths</a:t>
            </a:r>
            <a:r>
              <a:rPr sz="1950" spc="52" baseline="-29914" dirty="0">
                <a:latin typeface="Cambria Math"/>
                <a:cs typeface="Cambria Math"/>
              </a:rPr>
              <a:t>.</a:t>
            </a:r>
            <a:endParaRPr sz="1950" baseline="-29914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152" y="1866395"/>
            <a:ext cx="1492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3.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77900" y="1874015"/>
            <a:ext cx="23698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59965" algn="l"/>
              </a:tabLst>
            </a:pPr>
            <a:r>
              <a:rPr sz="1950" b="1" spc="-7" baseline="2136" dirty="0">
                <a:latin typeface="Times New Roman"/>
                <a:cs typeface="Times New Roman"/>
              </a:rPr>
              <a:t>[1</a:t>
            </a:r>
            <a:r>
              <a:rPr sz="1950" b="1" spc="7" baseline="2136" dirty="0">
                <a:latin typeface="Times New Roman"/>
                <a:cs typeface="Times New Roman"/>
              </a:rPr>
              <a:t>0</a:t>
            </a:r>
            <a:r>
              <a:rPr sz="1950" b="1" spc="-30" baseline="2136" dirty="0">
                <a:latin typeface="Times New Roman"/>
                <a:cs typeface="Times New Roman"/>
              </a:rPr>
              <a:t>%</a:t>
            </a:r>
            <a:r>
              <a:rPr sz="1950" b="1" spc="-7" baseline="2136" dirty="0">
                <a:latin typeface="Times New Roman"/>
                <a:cs typeface="Times New Roman"/>
              </a:rPr>
              <a:t>]</a:t>
            </a:r>
            <a:r>
              <a:rPr sz="1950" b="1" baseline="2136" dirty="0">
                <a:latin typeface="Times New Roman"/>
                <a:cs typeface="Times New Roman"/>
              </a:rPr>
              <a:t> </a:t>
            </a:r>
            <a:r>
              <a:rPr sz="1950" b="1" spc="-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В</a:t>
            </a:r>
            <a:r>
              <a:rPr sz="1950" spc="15" baseline="2136" dirty="0">
                <a:latin typeface="Times New Roman"/>
                <a:cs typeface="Times New Roman"/>
              </a:rPr>
              <a:t>ы</a:t>
            </a:r>
            <a:r>
              <a:rPr sz="1950" spc="-15" baseline="2136" dirty="0">
                <a:latin typeface="Times New Roman"/>
                <a:cs typeface="Times New Roman"/>
              </a:rPr>
              <a:t>ч</a:t>
            </a:r>
            <a:r>
              <a:rPr sz="1950" spc="-7" baseline="2136" dirty="0">
                <a:latin typeface="Times New Roman"/>
                <a:cs typeface="Times New Roman"/>
              </a:rPr>
              <a:t>исли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ь</a:t>
            </a:r>
            <a:r>
              <a:rPr sz="1950" spc="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ин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е</a:t>
            </a:r>
            <a:r>
              <a:rPr sz="1950" spc="-15" baseline="2136" dirty="0">
                <a:latin typeface="Times New Roman"/>
                <a:cs typeface="Times New Roman"/>
              </a:rPr>
              <a:t>г</a:t>
            </a:r>
            <a:r>
              <a:rPr sz="1950" spc="-7" baseline="2136" dirty="0">
                <a:latin typeface="Times New Roman"/>
                <a:cs typeface="Times New Roman"/>
              </a:rPr>
              <a:t>рал</a:t>
            </a:r>
            <a:r>
              <a:rPr sz="1950" baseline="2136" dirty="0">
                <a:latin typeface="Times New Roman"/>
                <a:cs typeface="Times New Roman"/>
              </a:rPr>
              <a:t>	</a:t>
            </a:r>
            <a:r>
              <a:rPr sz="1300" spc="365" dirty="0">
                <a:latin typeface="Cambria Math"/>
                <a:cs typeface="Cambria Math"/>
              </a:rPr>
              <a:t>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39742" y="1819151"/>
            <a:ext cx="591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89" baseline="22222" dirty="0">
                <a:latin typeface="Cambria Math"/>
                <a:cs typeface="Cambria Math"/>
              </a:rPr>
              <a:t>3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170" dirty="0">
                <a:latin typeface="Cambria Math"/>
                <a:cs typeface="Cambria Math"/>
              </a:rPr>
              <a:t>s</a:t>
            </a:r>
            <a:r>
              <a:rPr sz="1125" spc="104" baseline="22222" dirty="0">
                <a:latin typeface="Cambria Math"/>
                <a:cs typeface="Cambria Math"/>
              </a:rPr>
              <a:t>2</a:t>
            </a:r>
            <a:r>
              <a:rPr sz="900" spc="-15" dirty="0">
                <a:latin typeface="Cambria Math"/>
                <a:cs typeface="Cambria Math"/>
              </a:rPr>
              <a:t>+</a:t>
            </a:r>
            <a:r>
              <a:rPr sz="900" spc="20" dirty="0">
                <a:latin typeface="Cambria Math"/>
                <a:cs typeface="Cambria Math"/>
              </a:rPr>
              <a:t>3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50766" y="2000507"/>
            <a:ext cx="9690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12" baseline="3086" dirty="0">
                <a:latin typeface="Cambria Math"/>
                <a:cs typeface="Cambria Math"/>
              </a:rPr>
              <a:t>(</a:t>
            </a:r>
            <a:r>
              <a:rPr sz="900" spc="75" dirty="0">
                <a:latin typeface="Cambria Math"/>
                <a:cs typeface="Cambria Math"/>
              </a:rPr>
              <a:t>s–1</a:t>
            </a:r>
            <a:r>
              <a:rPr sz="1350" spc="112" baseline="3086" dirty="0">
                <a:latin typeface="Cambria Math"/>
                <a:cs typeface="Cambria Math"/>
              </a:rPr>
              <a:t>)(</a:t>
            </a:r>
            <a:r>
              <a:rPr sz="900" spc="75" dirty="0">
                <a:latin typeface="Cambria Math"/>
                <a:cs typeface="Cambria Math"/>
              </a:rPr>
              <a:t>s–2</a:t>
            </a:r>
            <a:r>
              <a:rPr sz="1350" spc="112" baseline="3086" dirty="0">
                <a:latin typeface="Cambria Math"/>
                <a:cs typeface="Cambria Math"/>
              </a:rPr>
              <a:t>)(</a:t>
            </a:r>
            <a:r>
              <a:rPr sz="900" spc="75" dirty="0">
                <a:latin typeface="Cambria Math"/>
                <a:cs typeface="Cambria Math"/>
              </a:rPr>
              <a:t>s–3</a:t>
            </a:r>
            <a:r>
              <a:rPr sz="1350" spc="112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63467" y="1995672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321554" y="1866395"/>
            <a:ext cx="2482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0" dirty="0">
                <a:latin typeface="Cambria Math"/>
                <a:cs typeface="Cambria Math"/>
              </a:rPr>
              <a:t>d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802380" y="5319516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4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08143" y="2126389"/>
            <a:ext cx="6324600" cy="39420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718185" indent="-281940">
              <a:lnSpc>
                <a:spcPct val="1477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10845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950" spc="67" baseline="2136" dirty="0">
                <a:latin typeface="Cambria Math"/>
                <a:cs typeface="Cambria Math"/>
              </a:rPr>
              <a:t>⁄</a:t>
            </a:r>
            <a:r>
              <a:rPr sz="1300" spc="45" dirty="0">
                <a:latin typeface="Cambria Math"/>
                <a:cs typeface="Cambria Math"/>
              </a:rPr>
              <a:t>4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6x</a:t>
            </a:r>
            <a:r>
              <a:rPr sz="1350" spc="97" baseline="30864" dirty="0">
                <a:latin typeface="Cambria Math"/>
                <a:cs typeface="Cambria Math"/>
              </a:rPr>
              <a:t>3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50" spc="97" baseline="30864" dirty="0">
                <a:latin typeface="Cambria Math"/>
                <a:cs typeface="Cambria Math"/>
              </a:rPr>
              <a:t>3</a:t>
            </a:r>
            <a:r>
              <a:rPr sz="1300" spc="6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669290">
              <a:lnSpc>
                <a:spcPct val="100000"/>
              </a:lnSpc>
              <a:spcBef>
                <a:spcPts val="560"/>
              </a:spcBef>
              <a:tabLst>
                <a:tab pos="2994660" algn="l"/>
                <a:tab pos="4998720" algn="l"/>
              </a:tabLst>
            </a:pP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 7ln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950" spc="-7" baseline="2136" dirty="0">
                <a:latin typeface="Cambria Math"/>
                <a:cs typeface="Cambria Math"/>
              </a:rPr>
              <a:t>⁄</a:t>
            </a:r>
            <a:r>
              <a:rPr sz="1300" spc="-5" dirty="0">
                <a:latin typeface="Cambria Math"/>
                <a:cs typeface="Cambria Math"/>
              </a:rPr>
              <a:t>13 + </a:t>
            </a:r>
            <a:r>
              <a:rPr sz="1300" spc="65" dirty="0">
                <a:latin typeface="Cambria Math"/>
                <a:cs typeface="Cambria Math"/>
              </a:rPr>
              <a:t>x</a:t>
            </a:r>
            <a:r>
              <a:rPr sz="1350" spc="97" baseline="30864" dirty="0">
                <a:latin typeface="Cambria Math"/>
                <a:cs typeface="Cambria Math"/>
              </a:rPr>
              <a:t>2</a:t>
            </a:r>
            <a:r>
              <a:rPr sz="1950" spc="97" baseline="2136" dirty="0">
                <a:latin typeface="Cambria Math"/>
                <a:cs typeface="Cambria Math"/>
              </a:rPr>
              <a:t>)</a:t>
            </a:r>
            <a:r>
              <a:rPr sz="1950" spc="-112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4xyz,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45" dirty="0">
                <a:latin typeface="Cambria Math"/>
                <a:cs typeface="Cambria Math"/>
              </a:rPr>
              <a:t>7x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4y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4z</a:t>
            </a:r>
            <a:r>
              <a:rPr sz="1350" spc="52" baseline="30864" dirty="0">
                <a:latin typeface="Cambria Math"/>
                <a:cs typeface="Cambria Math"/>
              </a:rPr>
              <a:t>2 </a:t>
            </a:r>
            <a:r>
              <a:rPr sz="1350" spc="217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7,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1,1,1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439420">
              <a:lnSpc>
                <a:spcPts val="2290"/>
              </a:lnSpc>
              <a:spcBef>
                <a:spcPts val="16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550"/>
              </a:spcBef>
              <a:tabLst>
                <a:tab pos="3006725" algn="l"/>
                <a:tab pos="526415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xz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-1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4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</a:t>
            </a:r>
            <a:r>
              <a:rPr sz="1300" spc="2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7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ts val="1220"/>
              </a:lnSpc>
              <a:spcBef>
                <a:spcPts val="1085"/>
              </a:spcBef>
              <a:tabLst>
                <a:tab pos="3538854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baseline="2136" dirty="0">
                <a:latin typeface="Cambria Math"/>
                <a:cs typeface="Cambria Math"/>
              </a:rPr>
              <a:t>(</a:t>
            </a:r>
            <a:r>
              <a:rPr sz="1300" dirty="0">
                <a:latin typeface="Cambria Math"/>
                <a:cs typeface="Cambria Math"/>
              </a:rPr>
              <a:t>cosz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0" dirty="0">
                <a:latin typeface="Cambria Math"/>
                <a:cs typeface="Cambria Math"/>
              </a:rPr>
              <a:t>x</a:t>
            </a:r>
            <a:r>
              <a:rPr sz="1950" spc="44" baseline="2136" dirty="0">
                <a:latin typeface="Cambria Math"/>
                <a:cs typeface="Cambria Math"/>
              </a:rPr>
              <a:t>⁄</a:t>
            </a:r>
            <a:r>
              <a:rPr sz="1300" spc="30" dirty="0">
                <a:latin typeface="Cambria Math"/>
                <a:cs typeface="Cambria Math"/>
              </a:rPr>
              <a:t>4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82" baseline="2136" dirty="0">
                <a:latin typeface="Cambria Math"/>
                <a:cs typeface="Cambria Math"/>
              </a:rPr>
              <a:t>(</a:t>
            </a:r>
            <a:r>
              <a:rPr sz="1300" spc="55" dirty="0">
                <a:latin typeface="Cambria Math"/>
                <a:cs typeface="Cambria Math"/>
              </a:rPr>
              <a:t>e</a:t>
            </a:r>
            <a:r>
              <a:rPr sz="1350" spc="82" baseline="30864" dirty="0">
                <a:latin typeface="Cambria Math"/>
                <a:cs typeface="Cambria Math"/>
              </a:rPr>
              <a:t>s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25" dirty="0">
                <a:latin typeface="Cambria Math"/>
                <a:cs typeface="Cambria Math"/>
              </a:rPr>
              <a:t>y</a:t>
            </a:r>
            <a:r>
              <a:rPr sz="1950" spc="37" baseline="2136" dirty="0">
                <a:latin typeface="Cambria Math"/>
                <a:cs typeface="Cambria Math"/>
              </a:rPr>
              <a:t>⁄</a:t>
            </a:r>
            <a:r>
              <a:rPr sz="1300" spc="25" dirty="0">
                <a:latin typeface="Cambria Math"/>
                <a:cs typeface="Cambria Math"/>
              </a:rPr>
              <a:t>4</a:t>
            </a:r>
            <a:r>
              <a:rPr sz="1950" spc="37" baseline="2136" dirty="0">
                <a:latin typeface="Cambria Math"/>
                <a:cs typeface="Cambria Math"/>
              </a:rPr>
              <a:t>)</a:t>
            </a:r>
            <a:r>
              <a:rPr sz="1300" spc="2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85" dirty="0">
                <a:latin typeface="Cambria Math"/>
                <a:cs typeface="Cambria Math"/>
              </a:rPr>
              <a:t>(</a:t>
            </a:r>
            <a:r>
              <a:rPr sz="1950" spc="127" baseline="427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-1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1)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5" dirty="0">
                <a:latin typeface="Cambria Math"/>
                <a:cs typeface="Cambria Math"/>
              </a:rPr>
              <a:t>2z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3.</a:t>
            </a:r>
            <a:endParaRPr sz="1300">
              <a:latin typeface="Cambria Math"/>
              <a:cs typeface="Cambria Math"/>
            </a:endParaRPr>
          </a:p>
          <a:p>
            <a:pPr marR="36830" algn="ctr">
              <a:lnSpc>
                <a:spcPts val="1220"/>
              </a:lnSpc>
            </a:pPr>
            <a:r>
              <a:rPr sz="1300" spc="-5" dirty="0">
                <a:latin typeface="Cambria Math"/>
                <a:cs typeface="Cambria Math"/>
              </a:rPr>
              <a:t>4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42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745"/>
              </a:spcBef>
              <a:tabLst>
                <a:tab pos="1332230" algn="l"/>
                <a:tab pos="2755265" algn="l"/>
                <a:tab pos="3741420" algn="l"/>
              </a:tabLst>
            </a:pP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 </a:t>
            </a:r>
            <a:r>
              <a:rPr sz="1300" spc="80" dirty="0">
                <a:latin typeface="Cambria Math"/>
                <a:cs typeface="Cambria Math"/>
              </a:rPr>
              <a:t>x</a:t>
            </a:r>
            <a:r>
              <a:rPr sz="1350" spc="120" baseline="30864" dirty="0">
                <a:latin typeface="Cambria Math"/>
                <a:cs typeface="Cambria Math"/>
              </a:rPr>
              <a:t>2</a:t>
            </a:r>
            <a:r>
              <a:rPr sz="1300" spc="80" dirty="0">
                <a:latin typeface="Cambria Math"/>
                <a:cs typeface="Cambria Math"/>
              </a:rPr>
              <a:t>yi</a:t>
            </a:r>
            <a:r>
              <a:rPr sz="1300" spc="-13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yj,	</a:t>
            </a:r>
            <a:r>
              <a:rPr sz="1300" spc="5" dirty="0">
                <a:latin typeface="Cambria Math"/>
                <a:cs typeface="Cambria Math"/>
              </a:rPr>
              <a:t>L: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-10" dirty="0">
                <a:latin typeface="Cambria Math"/>
                <a:cs typeface="Cambria Math"/>
              </a:rPr>
              <a:t>отрезок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MN,	</a:t>
            </a:r>
            <a:r>
              <a:rPr sz="1300" spc="5" dirty="0">
                <a:latin typeface="Cambria Math"/>
                <a:cs typeface="Cambria Math"/>
              </a:rPr>
              <a:t>M</a:t>
            </a:r>
            <a:r>
              <a:rPr sz="1950" spc="7" baseline="2136" dirty="0">
                <a:latin typeface="Cambria Math"/>
                <a:cs typeface="Cambria Math"/>
              </a:rPr>
              <a:t>(</a:t>
            </a:r>
            <a:r>
              <a:rPr sz="1300" spc="5" dirty="0">
                <a:latin typeface="Cambria Math"/>
                <a:cs typeface="Cambria Math"/>
              </a:rPr>
              <a:t>−1,0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5" dirty="0">
                <a:latin typeface="Cambria Math"/>
                <a:cs typeface="Cambria Math"/>
              </a:rPr>
              <a:t>,	</a:t>
            </a:r>
            <a:r>
              <a:rPr sz="1300" spc="10" dirty="0">
                <a:latin typeface="Cambria Math"/>
                <a:cs typeface="Cambria Math"/>
              </a:rPr>
              <a:t>N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0,1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300" spc="1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8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87367" y="1186428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49396" y="1558284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1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2128" y="1558284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1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94860" y="1552950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63467" y="1960620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89098" y="1060341"/>
          <a:ext cx="6021705" cy="19205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685"/>
                <a:gridCol w="5240020"/>
              </a:tblGrid>
              <a:tr h="290780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1.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645"/>
                        </a:lnSpc>
                        <a:tabLst>
                          <a:tab pos="1791970" algn="l"/>
                        </a:tabLst>
                      </a:pPr>
                      <a:r>
                        <a:rPr sz="1950" spc="-7" baseline="-32051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950" spc="22" baseline="-3205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50" spc="-7" baseline="-32051" dirty="0">
                          <a:latin typeface="Times New Roman"/>
                          <a:cs typeface="Times New Roman"/>
                        </a:rPr>
                        <a:t>предел	</a:t>
                      </a:r>
                      <a:r>
                        <a:rPr sz="1950" spc="-7" baseline="-32051" dirty="0">
                          <a:latin typeface="Cambria Math"/>
                          <a:cs typeface="Cambria Math"/>
                        </a:rPr>
                        <a:t>lim</a:t>
                      </a:r>
                      <a:r>
                        <a:rPr sz="1950" spc="202" baseline="-32051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900" u="sng" spc="4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1–2+3–4+...+</a:t>
                      </a:r>
                      <a:r>
                        <a:rPr sz="1350" u="sng" spc="67" baseline="308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900" u="sng" spc="4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2n–1</a:t>
                      </a:r>
                      <a:r>
                        <a:rPr sz="1350" u="sng" spc="67" baseline="3086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)</a:t>
                      </a:r>
                      <a:r>
                        <a:rPr sz="900" u="sng" spc="45" dirty="0">
                          <a:uFill>
                            <a:solidFill>
                              <a:srgbClr val="000000"/>
                            </a:solidFill>
                          </a:uFill>
                          <a:latin typeface="Cambria Math"/>
                          <a:cs typeface="Cambria Math"/>
                        </a:rPr>
                        <a:t>–2n</a:t>
                      </a:r>
                      <a:r>
                        <a:rPr sz="1950" spc="67" baseline="-32051" dirty="0">
                          <a:latin typeface="Cambria Math"/>
                          <a:cs typeface="Cambria Math"/>
                        </a:rPr>
                        <a:t>.</a:t>
                      </a:r>
                      <a:endParaRPr sz="1950" baseline="-32051">
                        <a:latin typeface="Cambria Math"/>
                        <a:cs typeface="Cambria Math"/>
                      </a:endParaRPr>
                    </a:p>
                    <a:p>
                      <a:pPr marR="495934" algn="ctr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774065" algn="l"/>
                        </a:tabLst>
                      </a:pPr>
                      <a:r>
                        <a:rPr sz="1350" spc="89" baseline="-9259" dirty="0">
                          <a:latin typeface="Cambria Math"/>
                          <a:cs typeface="Cambria Math"/>
                        </a:rPr>
                        <a:t>n→œ	</a:t>
                      </a:r>
                      <a:r>
                        <a:rPr sz="900" spc="25" dirty="0">
                          <a:latin typeface="Cambria Math"/>
                          <a:cs typeface="Cambria Math"/>
                        </a:rPr>
                        <a:t>√9n</a:t>
                      </a:r>
                      <a:r>
                        <a:rPr sz="1125" spc="37" baseline="22222" dirty="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sz="900" spc="25" dirty="0">
                          <a:latin typeface="Cambria Math"/>
                          <a:cs typeface="Cambria Math"/>
                        </a:rPr>
                        <a:t>+1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  <a:tr h="40081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2.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310"/>
                        </a:lnSpc>
                        <a:spcBef>
                          <a:spcPts val="710"/>
                        </a:spcBef>
                        <a:tabLst>
                          <a:tab pos="1767205" algn="l"/>
                        </a:tabLst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</a:t>
                      </a:r>
                      <a:r>
                        <a:rPr sz="13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производную	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 </a:t>
                      </a:r>
                      <a:r>
                        <a:rPr sz="1350" spc="127" baseline="46296" dirty="0">
                          <a:latin typeface="Cambria Math"/>
                          <a:cs typeface="Cambria Math"/>
                        </a:rPr>
                        <a:t>shs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sz="1350" spc="104" baseline="46296" dirty="0">
                          <a:latin typeface="Cambria Math"/>
                          <a:cs typeface="Cambria Math"/>
                        </a:rPr>
                        <a:t>3shs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sz="1350" spc="30" baseline="46296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50" spc="52" baseline="46296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dirty="0">
                          <a:latin typeface="Cambria Math"/>
                          <a:cs typeface="Cambria Math"/>
                        </a:rPr>
                        <a:t>arctg</a:t>
                      </a:r>
                      <a:r>
                        <a:rPr sz="1950" baseline="2136" dirty="0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1300" dirty="0">
                          <a:latin typeface="Cambria Math"/>
                          <a:cs typeface="Cambria Math"/>
                        </a:rPr>
                        <a:t>shx</a:t>
                      </a:r>
                      <a:r>
                        <a:rPr sz="1950" baseline="2136" dirty="0">
                          <a:latin typeface="Cambria Math"/>
                          <a:cs typeface="Cambria Math"/>
                        </a:rPr>
                        <a:t>)</a:t>
                      </a:r>
                      <a:r>
                        <a:rPr sz="1300" dirty="0">
                          <a:latin typeface="Cambria Math"/>
                          <a:cs typeface="Cambria Math"/>
                        </a:rPr>
                        <a:t>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  <a:p>
                      <a:pPr marL="29209" algn="ctr">
                        <a:lnSpc>
                          <a:spcPts val="830"/>
                        </a:lnSpc>
                        <a:tabLst>
                          <a:tab pos="551815" algn="l"/>
                          <a:tab pos="1074420" algn="l"/>
                        </a:tabLst>
                      </a:pPr>
                      <a:r>
                        <a:rPr sz="900" spc="65" dirty="0">
                          <a:latin typeface="Cambria Math"/>
                          <a:cs typeface="Cambria Math"/>
                        </a:rPr>
                        <a:t>4ch</a:t>
                      </a:r>
                      <a:r>
                        <a:rPr sz="1125" spc="97" baseline="22222" dirty="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sz="900" spc="65" dirty="0">
                          <a:latin typeface="Cambria Math"/>
                          <a:cs typeface="Cambria Math"/>
                        </a:rPr>
                        <a:t>s	8ch</a:t>
                      </a:r>
                      <a:r>
                        <a:rPr sz="1125" spc="97" baseline="22222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900" spc="65" dirty="0">
                          <a:latin typeface="Cambria Math"/>
                          <a:cs typeface="Cambria Math"/>
                        </a:rPr>
                        <a:t>s	</a:t>
                      </a:r>
                      <a:r>
                        <a:rPr sz="900" spc="20" dirty="0">
                          <a:latin typeface="Cambria Math"/>
                          <a:cs typeface="Cambria Math"/>
                        </a:rPr>
                        <a:t>8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T="90170" marB="0"/>
                </a:tc>
              </a:tr>
              <a:tr h="37385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2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3.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280"/>
                        </a:lnSpc>
                        <a:spcBef>
                          <a:spcPts val="780"/>
                        </a:spcBef>
                        <a:tabLst>
                          <a:tab pos="1767205" algn="l"/>
                          <a:tab pos="2047875" algn="l"/>
                          <a:tab pos="2863215" algn="l"/>
                        </a:tabLst>
                      </a:pP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Вычислить</a:t>
                      </a:r>
                      <a:r>
                        <a:rPr sz="1950" spc="15" baseline="2136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50" spc="-7" baseline="2136" dirty="0">
                          <a:latin typeface="Times New Roman"/>
                          <a:cs typeface="Times New Roman"/>
                        </a:rPr>
                        <a:t>интеграл	</a:t>
                      </a:r>
                      <a:r>
                        <a:rPr sz="1300" spc="365" dirty="0">
                          <a:latin typeface="Cambria Math"/>
                          <a:cs typeface="Cambria Math"/>
                        </a:rPr>
                        <a:t>ƒ	</a:t>
                      </a:r>
                      <a:r>
                        <a:rPr sz="1350" spc="82" baseline="52469" dirty="0">
                          <a:latin typeface="Cambria Math"/>
                          <a:cs typeface="Cambria Math"/>
                        </a:rPr>
                        <a:t>3s</a:t>
                      </a:r>
                      <a:r>
                        <a:rPr sz="1125" spc="82" baseline="85185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50" spc="82" baseline="52469" dirty="0">
                          <a:latin typeface="Cambria Math"/>
                          <a:cs typeface="Cambria Math"/>
                        </a:rPr>
                        <a:t>+2s</a:t>
                      </a:r>
                      <a:r>
                        <a:rPr sz="1125" spc="82" baseline="85185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50" spc="82" baseline="52469" dirty="0">
                          <a:latin typeface="Cambria Math"/>
                          <a:cs typeface="Cambria Math"/>
                        </a:rPr>
                        <a:t>+1	</a:t>
                      </a:r>
                      <a:r>
                        <a:rPr sz="1950" spc="60" baseline="2136" dirty="0">
                          <a:latin typeface="Cambria Math"/>
                          <a:cs typeface="Cambria Math"/>
                        </a:rPr>
                        <a:t>dx.</a:t>
                      </a:r>
                      <a:endParaRPr sz="1950" baseline="2136">
                        <a:latin typeface="Cambria Math"/>
                        <a:cs typeface="Cambria Math"/>
                      </a:endParaRPr>
                    </a:p>
                    <a:p>
                      <a:pPr marR="502920" algn="ctr">
                        <a:lnSpc>
                          <a:spcPts val="780"/>
                        </a:lnSpc>
                      </a:pPr>
                      <a:r>
                        <a:rPr sz="1350" spc="89" baseline="3086" dirty="0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900" spc="60" dirty="0">
                          <a:latin typeface="Cambria Math"/>
                          <a:cs typeface="Cambria Math"/>
                        </a:rPr>
                        <a:t>s+2</a:t>
                      </a:r>
                      <a:r>
                        <a:rPr sz="1350" spc="89" baseline="3086" dirty="0">
                          <a:latin typeface="Cambria Math"/>
                          <a:cs typeface="Cambria Math"/>
                        </a:rPr>
                        <a:t>)(</a:t>
                      </a:r>
                      <a:r>
                        <a:rPr sz="900" spc="60" dirty="0">
                          <a:latin typeface="Cambria Math"/>
                          <a:cs typeface="Cambria Math"/>
                        </a:rPr>
                        <a:t>s–2</a:t>
                      </a:r>
                      <a:r>
                        <a:rPr sz="1350" spc="89" baseline="3086" dirty="0">
                          <a:latin typeface="Cambria Math"/>
                          <a:cs typeface="Cambria Math"/>
                        </a:rPr>
                        <a:t>)(</a:t>
                      </a:r>
                      <a:r>
                        <a:rPr sz="900" spc="60" dirty="0">
                          <a:latin typeface="Cambria Math"/>
                          <a:cs typeface="Cambria Math"/>
                        </a:rPr>
                        <a:t>s–1</a:t>
                      </a:r>
                      <a:r>
                        <a:rPr sz="1350" spc="89" baseline="3086" dirty="0">
                          <a:latin typeface="Cambria Math"/>
                          <a:cs typeface="Cambria Math"/>
                        </a:rPr>
                        <a:t>)</a:t>
                      </a:r>
                      <a:endParaRPr sz="1350" baseline="3086">
                        <a:latin typeface="Cambria Math"/>
                        <a:cs typeface="Cambria Math"/>
                      </a:endParaRPr>
                    </a:p>
                  </a:txBody>
                  <a:tcPr marL="0" marR="0" marT="99060" marB="0"/>
                </a:tc>
              </a:tr>
              <a:tr h="3177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7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4.	[10%]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массу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пластинки 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D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с заданной поверхностной плотностью</a:t>
                      </a:r>
                      <a:r>
                        <a:rPr sz="13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" dirty="0">
                          <a:latin typeface="Cambria Math"/>
                          <a:cs typeface="Cambria Math"/>
                        </a:rPr>
                        <a:t>µ</a:t>
                      </a:r>
                      <a:r>
                        <a:rPr sz="1300" spc="15" dirty="0">
                          <a:latin typeface="Times New Roman"/>
                          <a:cs typeface="Times New Roman"/>
                        </a:rPr>
                        <a:t>: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/>
                </a:tc>
              </a:tr>
              <a:tr h="5374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90"/>
                        </a:lnSpc>
                        <a:spcBef>
                          <a:spcPts val="1030"/>
                        </a:spcBef>
                        <a:tabLst>
                          <a:tab pos="300990" algn="l"/>
                        </a:tabLst>
                      </a:pPr>
                      <a:r>
                        <a:rPr sz="1300" b="1" spc="-5" dirty="0">
                          <a:latin typeface="Times New Roman"/>
                          <a:cs typeface="Times New Roman"/>
                        </a:rPr>
                        <a:t>5.	[15%]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3683000" algn="l"/>
                        </a:tabLst>
                      </a:pPr>
                      <a:r>
                        <a:rPr sz="1300" spc="35" dirty="0">
                          <a:latin typeface="Cambria Math"/>
                          <a:cs typeface="Cambria Math"/>
                        </a:rPr>
                        <a:t>D: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1  ≤ </a:t>
                      </a:r>
                      <a:r>
                        <a:rPr sz="1300" spc="45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350" spc="67" baseline="30864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950" spc="67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45" dirty="0">
                          <a:latin typeface="Cambria Math"/>
                          <a:cs typeface="Cambria Math"/>
                        </a:rPr>
                        <a:t>4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sz="1300" spc="70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350" spc="104" baseline="30864" dirty="0">
                          <a:latin typeface="Cambria Math"/>
                          <a:cs typeface="Cambria Math"/>
                        </a:rPr>
                        <a:t>2 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≤ 25,   x ≥ 0,   </a:t>
                      </a:r>
                      <a:r>
                        <a:rPr sz="1300" spc="65" dirty="0">
                          <a:latin typeface="Cambria Math"/>
                          <a:cs typeface="Cambria Math"/>
                        </a:rPr>
                        <a:t>y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≤</a:t>
                      </a:r>
                      <a:r>
                        <a:rPr sz="1300" spc="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950" spc="44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30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300" spc="-6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,	</a:t>
                      </a:r>
                      <a:r>
                        <a:rPr sz="1300" dirty="0">
                          <a:latin typeface="Cambria Math"/>
                          <a:cs typeface="Cambria Math"/>
                        </a:rPr>
                        <a:t>µ </a:t>
                      </a:r>
                      <a:r>
                        <a:rPr sz="1300" spc="-5" dirty="0">
                          <a:latin typeface="Cambria Math"/>
                          <a:cs typeface="Cambria Math"/>
                        </a:rPr>
                        <a:t>=</a:t>
                      </a:r>
                      <a:r>
                        <a:rPr sz="1300" spc="-10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300" spc="60" dirty="0">
                          <a:latin typeface="Cambria Math"/>
                          <a:cs typeface="Cambria Math"/>
                        </a:rPr>
                        <a:t>x</a:t>
                      </a:r>
                      <a:r>
                        <a:rPr sz="1950" spc="89" baseline="2136" dirty="0">
                          <a:latin typeface="Cambria Math"/>
                          <a:cs typeface="Cambria Math"/>
                        </a:rPr>
                        <a:t>⁄</a:t>
                      </a:r>
                      <a:r>
                        <a:rPr sz="1300" spc="60" dirty="0">
                          <a:latin typeface="Cambria Math"/>
                          <a:cs typeface="Cambria Math"/>
                        </a:rPr>
                        <a:t>y</a:t>
                      </a:r>
                      <a:r>
                        <a:rPr sz="1350" spc="89" baseline="30864" dirty="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sz="1300" spc="60" dirty="0">
                          <a:latin typeface="Cambria Math"/>
                          <a:cs typeface="Cambria Math"/>
                        </a:rPr>
                        <a:t>.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  <a:p>
                      <a:pPr marL="40640">
                        <a:lnSpc>
                          <a:spcPts val="1490"/>
                        </a:lnSpc>
                        <a:spcBef>
                          <a:spcPts val="70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Найти производную 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поля 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u</a:t>
                      </a:r>
                      <a:r>
                        <a:rPr sz="1950" spc="52" baseline="2136" dirty="0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1300" spc="35" dirty="0">
                          <a:latin typeface="Cambria Math"/>
                          <a:cs typeface="Cambria Math"/>
                        </a:rPr>
                        <a:t>x,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y, </a:t>
                      </a:r>
                      <a:r>
                        <a:rPr sz="1300" spc="25" dirty="0">
                          <a:latin typeface="Cambria Math"/>
                          <a:cs typeface="Cambria Math"/>
                        </a:rPr>
                        <a:t>z</a:t>
                      </a:r>
                      <a:r>
                        <a:rPr sz="1950" spc="37" baseline="2136" dirty="0">
                          <a:latin typeface="Cambria Math"/>
                          <a:cs typeface="Cambria Math"/>
                        </a:rPr>
                        <a:t>)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в точке </a:t>
                      </a:r>
                      <a:r>
                        <a:rPr sz="1300" spc="40" dirty="0">
                          <a:latin typeface="Cambria Math"/>
                          <a:cs typeface="Cambria Math"/>
                        </a:rPr>
                        <a:t>M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по направлению нормали</a:t>
                      </a:r>
                      <a:r>
                        <a:rPr sz="13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к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/>
                </a:tc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1778508" y="5141970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8145" y="2960017"/>
            <a:ext cx="6324600" cy="267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2005" marR="506095" indent="-789940">
              <a:lnSpc>
                <a:spcPct val="148500"/>
              </a:lnSpc>
              <a:spcBef>
                <a:spcPts val="100"/>
              </a:spcBef>
              <a:tabLst>
                <a:tab pos="2802890" algn="l"/>
                <a:tab pos="4715510" algn="l"/>
              </a:tabLst>
            </a:pPr>
            <a:r>
              <a:rPr sz="1300" spc="-5" dirty="0">
                <a:latin typeface="Times New Roman"/>
                <a:cs typeface="Times New Roman"/>
              </a:rPr>
              <a:t>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  </a:t>
            </a:r>
            <a:r>
              <a:rPr sz="1300" spc="25" dirty="0">
                <a:latin typeface="Cambria Math"/>
                <a:cs typeface="Cambria Math"/>
              </a:rPr>
              <a:t>u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arctg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y</a:t>
            </a:r>
            <a:r>
              <a:rPr sz="1950" spc="15" baseline="2136" dirty="0">
                <a:latin typeface="Cambria Math"/>
                <a:cs typeface="Cambria Math"/>
              </a:rPr>
              <a:t>⁄</a:t>
            </a:r>
            <a:r>
              <a:rPr sz="1300" spc="10" dirty="0">
                <a:latin typeface="Cambria Math"/>
                <a:cs typeface="Cambria Math"/>
              </a:rPr>
              <a:t>x</a:t>
            </a:r>
            <a:r>
              <a:rPr sz="1950" spc="15" baseline="2136" dirty="0">
                <a:latin typeface="Cambria Math"/>
                <a:cs typeface="Cambria Math"/>
              </a:rPr>
              <a:t>)</a:t>
            </a:r>
            <a:r>
              <a:rPr sz="1950" spc="284" baseline="2136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5" dirty="0">
                <a:latin typeface="Cambria Math"/>
                <a:cs typeface="Cambria Math"/>
              </a:rPr>
              <a:t>8xyz,	</a:t>
            </a:r>
            <a:r>
              <a:rPr sz="1300" spc="30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2z</a:t>
            </a:r>
            <a:r>
              <a:rPr sz="1350" spc="52" baseline="30864" dirty="0">
                <a:latin typeface="Cambria Math"/>
                <a:cs typeface="Cambria Math"/>
              </a:rPr>
              <a:t>2 </a:t>
            </a:r>
            <a:r>
              <a:rPr sz="1350" spc="12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10,	</a:t>
            </a:r>
            <a:r>
              <a:rPr sz="1300" spc="10" dirty="0">
                <a:latin typeface="Cambria Math"/>
                <a:cs typeface="Cambria Math"/>
              </a:rPr>
              <a:t>M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2,2,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−1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439420">
              <a:lnSpc>
                <a:spcPts val="2290"/>
              </a:lnSpc>
              <a:spcBef>
                <a:spcPts val="165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376555">
              <a:lnSpc>
                <a:spcPct val="100000"/>
              </a:lnSpc>
              <a:spcBef>
                <a:spcPts val="545"/>
              </a:spcBef>
              <a:tabLst>
                <a:tab pos="3092450" algn="l"/>
                <a:tab pos="482219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55" dirty="0">
                <a:latin typeface="Cambria Math"/>
                <a:cs typeface="Cambria Math"/>
              </a:rPr>
              <a:t>xi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0" dirty="0">
                <a:latin typeface="Cambria Math"/>
                <a:cs typeface="Cambria Math"/>
              </a:rPr>
              <a:t>yz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</a:t>
            </a:r>
            <a:r>
              <a:rPr sz="1300" spc="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zy</a:t>
            </a:r>
            <a:r>
              <a:rPr sz="1350" spc="89" baseline="30864" dirty="0">
                <a:latin typeface="Cambria Math"/>
                <a:cs typeface="Cambria Math"/>
              </a:rPr>
              <a:t>2</a:t>
            </a:r>
            <a:r>
              <a:rPr sz="1950" spc="89" baseline="2136" dirty="0">
                <a:latin typeface="Cambria Math"/>
                <a:cs typeface="Cambria Math"/>
              </a:rPr>
              <a:t>)</a:t>
            </a:r>
            <a:r>
              <a:rPr sz="1300" spc="6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 </a:t>
            </a:r>
            <a:r>
              <a:rPr sz="1350" spc="12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4,	</a:t>
            </a:r>
            <a:r>
              <a:rPr sz="1300" spc="45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70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775"/>
              </a:spcBef>
              <a:tabLst>
                <a:tab pos="3521710" algn="l"/>
              </a:tabLst>
            </a:pPr>
            <a:r>
              <a:rPr sz="1950" spc="112" baseline="4273" dirty="0">
                <a:latin typeface="Cambria Math"/>
                <a:cs typeface="Cambria Math"/>
              </a:rPr>
              <a:t>a </a:t>
            </a:r>
            <a:r>
              <a:rPr sz="1950" spc="-7" baseline="4273" dirty="0">
                <a:latin typeface="Cambria Math"/>
                <a:cs typeface="Cambria Math"/>
              </a:rPr>
              <a:t>=  </a:t>
            </a:r>
            <a:r>
              <a:rPr sz="1950" spc="37" baseline="4273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√</a:t>
            </a:r>
            <a:r>
              <a:rPr sz="1950" spc="37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+ 1 + </a:t>
            </a:r>
            <a:r>
              <a:rPr sz="1950" spc="104" baseline="4273" dirty="0">
                <a:latin typeface="Cambria Math"/>
                <a:cs typeface="Cambria Math"/>
              </a:rPr>
              <a:t>x)i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22" baseline="6410" dirty="0">
                <a:latin typeface="Cambria Math"/>
                <a:cs typeface="Cambria Math"/>
              </a:rPr>
              <a:t>(</a:t>
            </a:r>
            <a:r>
              <a:rPr sz="1950" spc="22" baseline="4273" dirty="0">
                <a:latin typeface="Cambria Math"/>
                <a:cs typeface="Cambria Math"/>
              </a:rPr>
              <a:t>2x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67" baseline="4273" dirty="0">
                <a:latin typeface="Cambria Math"/>
                <a:cs typeface="Cambria Math"/>
              </a:rPr>
              <a:t>y</a:t>
            </a:r>
            <a:r>
              <a:rPr sz="1950" spc="67" baseline="6410" dirty="0">
                <a:latin typeface="Cambria Math"/>
                <a:cs typeface="Cambria Math"/>
              </a:rPr>
              <a:t>)</a:t>
            </a:r>
            <a:r>
              <a:rPr sz="1950" spc="67" baseline="4273" dirty="0">
                <a:latin typeface="Cambria Math"/>
                <a:cs typeface="Cambria Math"/>
              </a:rPr>
              <a:t>j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5" baseline="6410" dirty="0">
                <a:latin typeface="Cambria Math"/>
                <a:cs typeface="Cambria Math"/>
              </a:rPr>
              <a:t>(</a:t>
            </a:r>
            <a:r>
              <a:rPr sz="1950" spc="15" baseline="4273" dirty="0">
                <a:latin typeface="Cambria Math"/>
                <a:cs typeface="Cambria Math"/>
              </a:rPr>
              <a:t>sinx</a:t>
            </a:r>
            <a:r>
              <a:rPr sz="1950" spc="-195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+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52" baseline="4273" dirty="0">
                <a:latin typeface="Cambria Math"/>
                <a:cs typeface="Cambria Math"/>
              </a:rPr>
              <a:t>z</a:t>
            </a:r>
            <a:r>
              <a:rPr sz="1950" spc="52" baseline="6410" dirty="0">
                <a:latin typeface="Cambria Math"/>
                <a:cs typeface="Cambria Math"/>
              </a:rPr>
              <a:t>)</a:t>
            </a:r>
            <a:r>
              <a:rPr sz="1950" spc="52" baseline="4273" dirty="0">
                <a:latin typeface="Cambria Math"/>
                <a:cs typeface="Cambria Math"/>
              </a:rPr>
              <a:t>k,	</a:t>
            </a:r>
            <a:r>
              <a:rPr sz="1950" spc="37" baseline="4273" dirty="0">
                <a:latin typeface="Cambria Math"/>
                <a:cs typeface="Cambria Math"/>
              </a:rPr>
              <a:t>S: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= </a:t>
            </a:r>
            <a:r>
              <a:rPr sz="1950" spc="104" baseline="4273" dirty="0">
                <a:latin typeface="Cambria Math"/>
                <a:cs typeface="Cambria Math"/>
              </a:rPr>
              <a:t>x</a:t>
            </a:r>
            <a:r>
              <a:rPr sz="1350" spc="104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3950" dirty="0">
                <a:latin typeface="Cambria Math"/>
                <a:cs typeface="Cambria Math"/>
              </a:rPr>
              <a:t>2</a:t>
            </a:r>
            <a:r>
              <a:rPr sz="1950" spc="104" baseline="4273" dirty="0">
                <a:latin typeface="Cambria Math"/>
                <a:cs typeface="Cambria Math"/>
              </a:rPr>
              <a:t>, </a:t>
            </a:r>
            <a:r>
              <a:rPr sz="1950" spc="52" baseline="4273" dirty="0">
                <a:latin typeface="Cambria Math"/>
                <a:cs typeface="Cambria Math"/>
              </a:rPr>
              <a:t>z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-172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1.</a:t>
            </a:r>
            <a:endParaRPr sz="1950" baseline="4273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45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скалярный потенциал поля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2xy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45" dirty="0">
                <a:latin typeface="Cambria Math"/>
                <a:cs typeface="Cambria Math"/>
              </a:rPr>
              <a:t>y</a:t>
            </a:r>
            <a:r>
              <a:rPr sz="1950" spc="67" baseline="2136" dirty="0">
                <a:latin typeface="Cambria Math"/>
                <a:cs typeface="Cambria Math"/>
              </a:rPr>
              <a:t>)</a:t>
            </a:r>
            <a:r>
              <a:rPr sz="1300" spc="4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0" dirty="0">
                <a:latin typeface="Cambria Math"/>
                <a:cs typeface="Cambria Math"/>
              </a:rPr>
              <a:t>x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j</a:t>
            </a:r>
            <a:r>
              <a:rPr sz="1300" spc="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151" y="517656"/>
            <a:ext cx="7416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Times New Roman"/>
                <a:cs typeface="Times New Roman"/>
              </a:rPr>
              <a:t>МА1.</a:t>
            </a:r>
            <a:r>
              <a:rPr sz="1300" b="1" spc="-10" dirty="0">
                <a:latin typeface="Times New Roman"/>
                <a:cs typeface="Times New Roman"/>
              </a:rPr>
              <a:t>Э</a:t>
            </a:r>
            <a:r>
              <a:rPr sz="1300" b="1" spc="-5" dirty="0">
                <a:latin typeface="Times New Roman"/>
                <a:cs typeface="Times New Roman"/>
              </a:rPr>
              <a:t>1</a:t>
            </a:r>
            <a:r>
              <a:rPr sz="1300" b="1" spc="5" dirty="0">
                <a:latin typeface="Times New Roman"/>
                <a:cs typeface="Times New Roman"/>
              </a:rPr>
              <a:t>.</a:t>
            </a:r>
            <a:r>
              <a:rPr sz="1300" b="1" spc="-5" dirty="0">
                <a:latin typeface="Times New Roman"/>
                <a:cs typeface="Times New Roman"/>
              </a:rPr>
              <a:t>9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151" y="1034291"/>
            <a:ext cx="21272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1.	[10%] </a:t>
            </a:r>
            <a:r>
              <a:rPr sz="1300" spc="-5" dirty="0">
                <a:latin typeface="Times New Roman"/>
                <a:cs typeface="Times New Roman"/>
              </a:rPr>
              <a:t>Вычислить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предел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5798" y="1185167"/>
            <a:ext cx="3035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95" dirty="0">
                <a:latin typeface="Cambria Math"/>
                <a:cs typeface="Cambria Math"/>
              </a:rPr>
              <a:t>n</a:t>
            </a:r>
            <a:r>
              <a:rPr sz="900" spc="-5" dirty="0">
                <a:latin typeface="Cambria Math"/>
                <a:cs typeface="Cambria Math"/>
              </a:rPr>
              <a:t>→</a:t>
            </a:r>
            <a:r>
              <a:rPr sz="900" spc="90" dirty="0">
                <a:latin typeface="Cambria Math"/>
                <a:cs typeface="Cambria Math"/>
              </a:rPr>
              <a:t>œ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24072" y="1158234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611370" y="1168403"/>
            <a:ext cx="4210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6225" algn="l"/>
              </a:tabLst>
            </a:pPr>
            <a:r>
              <a:rPr sz="900" spc="20" dirty="0">
                <a:latin typeface="Cambria Math"/>
                <a:cs typeface="Cambria Math"/>
              </a:rPr>
              <a:t>6	</a:t>
            </a:r>
            <a:r>
              <a:rPr sz="900" spc="15" dirty="0">
                <a:latin typeface="Cambria Math"/>
                <a:cs typeface="Cambria Math"/>
              </a:rPr>
              <a:t>3</a:t>
            </a:r>
            <a:r>
              <a:rPr sz="900" spc="20" dirty="0">
                <a:latin typeface="Cambria Math"/>
                <a:cs typeface="Cambria Math"/>
              </a:rPr>
              <a:t>6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87723" y="1163568"/>
            <a:ext cx="132715" cy="0"/>
          </a:xfrm>
          <a:custGeom>
            <a:avLst/>
            <a:gdLst/>
            <a:ahLst/>
            <a:cxnLst/>
            <a:rect l="l" t="t" r="r" b="b"/>
            <a:pathLst>
              <a:path w="132714">
                <a:moveTo>
                  <a:pt x="0" y="0"/>
                </a:moveTo>
                <a:lnTo>
                  <a:pt x="13258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603494" y="1133351"/>
            <a:ext cx="1587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22" baseline="-18518" dirty="0">
                <a:latin typeface="Cambria Math"/>
                <a:cs typeface="Cambria Math"/>
              </a:rPr>
              <a:t>6</a:t>
            </a:r>
            <a:r>
              <a:rPr sz="750" spc="114" dirty="0">
                <a:latin typeface="Cambria Math"/>
                <a:cs typeface="Cambria Math"/>
              </a:rPr>
              <a:t>n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04944" y="1163568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4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50184" y="1034291"/>
            <a:ext cx="17437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mbria Math"/>
                <a:cs typeface="Cambria Math"/>
              </a:rPr>
              <a:t>lim </a:t>
            </a:r>
            <a:r>
              <a:rPr sz="1300" spc="55" dirty="0">
                <a:latin typeface="Cambria Math"/>
                <a:cs typeface="Cambria Math"/>
              </a:rPr>
              <a:t>(</a:t>
            </a:r>
            <a:r>
              <a:rPr sz="1350" spc="82" baseline="46296" dirty="0">
                <a:latin typeface="Cambria Math"/>
                <a:cs typeface="Cambria Math"/>
              </a:rPr>
              <a:t>5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50" spc="22" baseline="46296" dirty="0">
                <a:latin typeface="Cambria Math"/>
                <a:cs typeface="Cambria Math"/>
              </a:rPr>
              <a:t>13 </a:t>
            </a:r>
            <a:r>
              <a:rPr sz="1300" spc="-5" dirty="0">
                <a:latin typeface="Cambria Math"/>
                <a:cs typeface="Cambria Math"/>
              </a:rPr>
              <a:t>+. . . +</a:t>
            </a:r>
            <a:r>
              <a:rPr sz="1300" spc="-135" dirty="0">
                <a:latin typeface="Cambria Math"/>
                <a:cs typeface="Cambria Math"/>
              </a:rPr>
              <a:t> </a:t>
            </a:r>
            <a:r>
              <a:rPr sz="1350" spc="89" baseline="46296" dirty="0">
                <a:latin typeface="Cambria Math"/>
                <a:cs typeface="Cambria Math"/>
              </a:rPr>
              <a:t>3</a:t>
            </a:r>
            <a:r>
              <a:rPr sz="1125" spc="89" baseline="81481" dirty="0">
                <a:latin typeface="Cambria Math"/>
                <a:cs typeface="Cambria Math"/>
              </a:rPr>
              <a:t>n</a:t>
            </a:r>
            <a:r>
              <a:rPr sz="1350" spc="89" baseline="46296" dirty="0">
                <a:latin typeface="Cambria Math"/>
                <a:cs typeface="Cambria Math"/>
              </a:rPr>
              <a:t>+2</a:t>
            </a:r>
            <a:r>
              <a:rPr sz="1125" spc="89" baseline="81481" dirty="0">
                <a:latin typeface="Cambria Math"/>
                <a:cs typeface="Cambria Math"/>
              </a:rPr>
              <a:t>n</a:t>
            </a:r>
            <a:r>
              <a:rPr sz="1300" spc="60" dirty="0">
                <a:latin typeface="Cambria Math"/>
                <a:cs typeface="Cambria Math"/>
              </a:rPr>
              <a:t>).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8147" y="1441200"/>
            <a:ext cx="22440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2.	[10%] </a:t>
            </a:r>
            <a:r>
              <a:rPr sz="1300" spc="-5" dirty="0">
                <a:latin typeface="Times New Roman"/>
                <a:cs typeface="Times New Roman"/>
              </a:rPr>
              <a:t>Найти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производную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700272" y="1565142"/>
            <a:ext cx="66040" cy="10795"/>
          </a:xfrm>
          <a:custGeom>
            <a:avLst/>
            <a:gdLst/>
            <a:ahLst/>
            <a:cxnLst/>
            <a:rect l="l" t="t" r="r" b="b"/>
            <a:pathLst>
              <a:path w="66039" h="10794">
                <a:moveTo>
                  <a:pt x="0" y="10668"/>
                </a:moveTo>
                <a:lnTo>
                  <a:pt x="65532" y="10668"/>
                </a:lnTo>
                <a:lnTo>
                  <a:pt x="65532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13860" y="1565142"/>
            <a:ext cx="70485" cy="10795"/>
          </a:xfrm>
          <a:custGeom>
            <a:avLst/>
            <a:gdLst/>
            <a:ahLst/>
            <a:cxnLst/>
            <a:rect l="l" t="t" r="r" b="b"/>
            <a:pathLst>
              <a:path w="70485" h="10794">
                <a:moveTo>
                  <a:pt x="0" y="10668"/>
                </a:moveTo>
                <a:lnTo>
                  <a:pt x="70104" y="10668"/>
                </a:lnTo>
                <a:lnTo>
                  <a:pt x="70104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5796" y="1441200"/>
            <a:ext cx="13112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− </a:t>
            </a:r>
            <a:r>
              <a:rPr sz="1350" spc="30" baseline="46296" dirty="0">
                <a:latin typeface="Cambria Math"/>
                <a:cs typeface="Cambria Math"/>
              </a:rPr>
              <a:t>1 </a:t>
            </a:r>
            <a:r>
              <a:rPr sz="1300" spc="-5" dirty="0">
                <a:latin typeface="Cambria Math"/>
                <a:cs typeface="Cambria Math"/>
              </a:rPr>
              <a:t>ln </a:t>
            </a:r>
            <a:r>
              <a:rPr sz="1300" spc="30" dirty="0">
                <a:latin typeface="Cambria Math"/>
                <a:cs typeface="Cambria Math"/>
              </a:rPr>
              <a:t>(th </a:t>
            </a:r>
            <a:r>
              <a:rPr sz="1350" spc="195" baseline="46296" dirty="0">
                <a:latin typeface="Cambria Math"/>
                <a:cs typeface="Cambria Math"/>
              </a:rPr>
              <a:t>s</a:t>
            </a:r>
            <a:r>
              <a:rPr sz="1300" spc="130" dirty="0">
                <a:latin typeface="Cambria Math"/>
                <a:cs typeface="Cambria Math"/>
              </a:rPr>
              <a:t>)</a:t>
            </a:r>
            <a:r>
              <a:rPr sz="1300" spc="-1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87570" y="1575311"/>
            <a:ext cx="12090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  <a:tab pos="873125" algn="l"/>
              </a:tabLst>
            </a:pPr>
            <a:r>
              <a:rPr sz="900" spc="20" dirty="0">
                <a:latin typeface="Cambria Math"/>
                <a:cs typeface="Cambria Math"/>
              </a:rPr>
              <a:t>2	2	</a:t>
            </a:r>
            <a:r>
              <a:rPr sz="900" spc="15" dirty="0">
                <a:latin typeface="Cambria Math"/>
                <a:cs typeface="Cambria Math"/>
              </a:rPr>
              <a:t>2</a:t>
            </a:r>
            <a:r>
              <a:rPr sz="900" spc="50" dirty="0">
                <a:latin typeface="Cambria Math"/>
                <a:cs typeface="Cambria Math"/>
              </a:rPr>
              <a:t>s</a:t>
            </a:r>
            <a:r>
              <a:rPr sz="900" spc="60" dirty="0">
                <a:latin typeface="Cambria Math"/>
                <a:cs typeface="Cambria Math"/>
              </a:rPr>
              <a:t>h</a:t>
            </a:r>
            <a:r>
              <a:rPr sz="1125" spc="89" baseline="22222" dirty="0">
                <a:latin typeface="Cambria Math"/>
                <a:cs typeface="Cambria Math"/>
              </a:rPr>
              <a:t>2</a:t>
            </a:r>
            <a:r>
              <a:rPr sz="900" spc="140" dirty="0">
                <a:latin typeface="Cambria Math"/>
                <a:cs typeface="Cambria Math"/>
              </a:rPr>
              <a:t>s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561332" y="1570476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612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611114" y="1343664"/>
            <a:ext cx="3213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90" dirty="0">
                <a:latin typeface="Cambria Math"/>
                <a:cs typeface="Cambria Math"/>
              </a:rPr>
              <a:t>chs</a:t>
            </a:r>
            <a:r>
              <a:rPr sz="900" spc="229" dirty="0">
                <a:latin typeface="Cambria Math"/>
                <a:cs typeface="Cambria Math"/>
              </a:rPr>
              <a:t> </a:t>
            </a:r>
            <a:r>
              <a:rPr sz="1950" spc="-7" baseline="-32051" dirty="0">
                <a:latin typeface="Cambria Math"/>
                <a:cs typeface="Cambria Math"/>
              </a:rPr>
              <a:t>.</a:t>
            </a:r>
            <a:endParaRPr sz="1950" baseline="-32051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151" y="1854203"/>
            <a:ext cx="2639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1940" algn="l"/>
                <a:tab pos="2529840" algn="l"/>
              </a:tabLst>
            </a:pPr>
            <a:r>
              <a:rPr sz="1950" b="1" spc="-7" baseline="2136" dirty="0">
                <a:latin typeface="Times New Roman"/>
                <a:cs typeface="Times New Roman"/>
              </a:rPr>
              <a:t>3.	[1</a:t>
            </a:r>
            <a:r>
              <a:rPr sz="1950" b="1" spc="7" baseline="2136" dirty="0">
                <a:latin typeface="Times New Roman"/>
                <a:cs typeface="Times New Roman"/>
              </a:rPr>
              <a:t>0</a:t>
            </a:r>
            <a:r>
              <a:rPr sz="1950" b="1" spc="-30" baseline="2136" dirty="0">
                <a:latin typeface="Times New Roman"/>
                <a:cs typeface="Times New Roman"/>
              </a:rPr>
              <a:t>%</a:t>
            </a:r>
            <a:r>
              <a:rPr sz="1950" b="1" spc="-7" baseline="2136" dirty="0">
                <a:latin typeface="Times New Roman"/>
                <a:cs typeface="Times New Roman"/>
              </a:rPr>
              <a:t>]</a:t>
            </a:r>
            <a:r>
              <a:rPr sz="1950" b="1" baseline="2136" dirty="0">
                <a:latin typeface="Times New Roman"/>
                <a:cs typeface="Times New Roman"/>
              </a:rPr>
              <a:t> </a:t>
            </a:r>
            <a:r>
              <a:rPr sz="1950" b="1" spc="-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В</a:t>
            </a:r>
            <a:r>
              <a:rPr sz="1950" spc="15" baseline="2136" dirty="0">
                <a:latin typeface="Times New Roman"/>
                <a:cs typeface="Times New Roman"/>
              </a:rPr>
              <a:t>ы</a:t>
            </a:r>
            <a:r>
              <a:rPr sz="1950" spc="-15" baseline="2136" dirty="0">
                <a:latin typeface="Times New Roman"/>
                <a:cs typeface="Times New Roman"/>
              </a:rPr>
              <a:t>ч</a:t>
            </a:r>
            <a:r>
              <a:rPr sz="1950" spc="-7" baseline="2136" dirty="0">
                <a:latin typeface="Times New Roman"/>
                <a:cs typeface="Times New Roman"/>
              </a:rPr>
              <a:t>исли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ь</a:t>
            </a:r>
            <a:r>
              <a:rPr sz="1950" spc="7" baseline="2136" dirty="0">
                <a:latin typeface="Times New Roman"/>
                <a:cs typeface="Times New Roman"/>
              </a:rPr>
              <a:t> </a:t>
            </a:r>
            <a:r>
              <a:rPr sz="1950" spc="-7" baseline="2136" dirty="0">
                <a:latin typeface="Times New Roman"/>
                <a:cs typeface="Times New Roman"/>
              </a:rPr>
              <a:t>ин</a:t>
            </a:r>
            <a:r>
              <a:rPr sz="1950" spc="-15" baseline="2136" dirty="0">
                <a:latin typeface="Times New Roman"/>
                <a:cs typeface="Times New Roman"/>
              </a:rPr>
              <a:t>т</a:t>
            </a:r>
            <a:r>
              <a:rPr sz="1950" spc="-7" baseline="2136" dirty="0">
                <a:latin typeface="Times New Roman"/>
                <a:cs typeface="Times New Roman"/>
              </a:rPr>
              <a:t>е</a:t>
            </a:r>
            <a:r>
              <a:rPr sz="1950" spc="-15" baseline="2136" dirty="0">
                <a:latin typeface="Times New Roman"/>
                <a:cs typeface="Times New Roman"/>
              </a:rPr>
              <a:t>г</a:t>
            </a:r>
            <a:r>
              <a:rPr sz="1950" spc="-7" baseline="2136" dirty="0">
                <a:latin typeface="Times New Roman"/>
                <a:cs typeface="Times New Roman"/>
              </a:rPr>
              <a:t>рал</a:t>
            </a:r>
            <a:r>
              <a:rPr sz="1950" baseline="2136" dirty="0">
                <a:latin typeface="Times New Roman"/>
                <a:cs typeface="Times New Roman"/>
              </a:rPr>
              <a:t>	</a:t>
            </a:r>
            <a:r>
              <a:rPr sz="1300" spc="365" dirty="0">
                <a:latin typeface="Cambria Math"/>
                <a:cs typeface="Cambria Math"/>
              </a:rPr>
              <a:t>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56150" y="1758191"/>
            <a:ext cx="1543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254" baseline="-18518" dirty="0">
                <a:latin typeface="Cambria Math"/>
                <a:cs typeface="Cambria Math"/>
              </a:rPr>
              <a:t>s</a:t>
            </a:r>
            <a:r>
              <a:rPr sz="750" spc="30" dirty="0">
                <a:latin typeface="Cambria Math"/>
                <a:cs typeface="Cambria Math"/>
              </a:rPr>
              <a:t>3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50766" y="1980695"/>
            <a:ext cx="9690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67" baseline="3086" dirty="0">
                <a:latin typeface="Cambria Math"/>
                <a:cs typeface="Cambria Math"/>
              </a:rPr>
              <a:t>(</a:t>
            </a:r>
            <a:r>
              <a:rPr sz="900" spc="45" dirty="0">
                <a:latin typeface="Cambria Math"/>
                <a:cs typeface="Cambria Math"/>
              </a:rPr>
              <a:t>s–1</a:t>
            </a:r>
            <a:r>
              <a:rPr sz="1350" spc="67" baseline="3086" dirty="0">
                <a:latin typeface="Cambria Math"/>
                <a:cs typeface="Cambria Math"/>
              </a:rPr>
              <a:t>)(</a:t>
            </a:r>
            <a:r>
              <a:rPr sz="900" spc="45" dirty="0">
                <a:latin typeface="Cambria Math"/>
                <a:cs typeface="Cambria Math"/>
              </a:rPr>
              <a:t>s+1</a:t>
            </a:r>
            <a:r>
              <a:rPr sz="1350" spc="67" baseline="3086" dirty="0">
                <a:latin typeface="Cambria Math"/>
                <a:cs typeface="Cambria Math"/>
              </a:rPr>
              <a:t>)(</a:t>
            </a:r>
            <a:r>
              <a:rPr sz="900" spc="45" dirty="0">
                <a:latin typeface="Cambria Math"/>
                <a:cs typeface="Cambria Math"/>
              </a:rPr>
              <a:t>s+2</a:t>
            </a:r>
            <a:r>
              <a:rPr sz="1350" spc="67" baseline="3086" dirty="0">
                <a:latin typeface="Cambria Math"/>
                <a:cs typeface="Cambria Math"/>
              </a:rPr>
              <a:t>)</a:t>
            </a:r>
            <a:endParaRPr sz="1350" baseline="3086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63467" y="1975860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321554" y="1846583"/>
            <a:ext cx="2482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30" dirty="0">
                <a:latin typeface="Cambria Math"/>
                <a:cs typeface="Cambria Math"/>
              </a:rPr>
              <a:t>d</a:t>
            </a:r>
            <a:r>
              <a:rPr sz="1300" spc="100" dirty="0">
                <a:latin typeface="Cambria Math"/>
                <a:cs typeface="Cambria Math"/>
              </a:rPr>
              <a:t>x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054096" y="3421374"/>
            <a:ext cx="82550" cy="10795"/>
          </a:xfrm>
          <a:custGeom>
            <a:avLst/>
            <a:gdLst/>
            <a:ahLst/>
            <a:cxnLst/>
            <a:rect l="l" t="t" r="r" b="b"/>
            <a:pathLst>
              <a:path w="82550" h="10795">
                <a:moveTo>
                  <a:pt x="0" y="10668"/>
                </a:moveTo>
                <a:lnTo>
                  <a:pt x="82296" y="10668"/>
                </a:lnTo>
                <a:lnTo>
                  <a:pt x="82296" y="0"/>
                </a:lnTo>
                <a:lnTo>
                  <a:pt x="0" y="0"/>
                </a:lnTo>
                <a:lnTo>
                  <a:pt x="0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253230" y="5813554"/>
            <a:ext cx="920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2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8147" y="2106577"/>
            <a:ext cx="6324600" cy="3754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940" marR="718185" indent="-281940">
              <a:lnSpc>
                <a:spcPct val="147700"/>
              </a:lnSpc>
              <a:spcBef>
                <a:spcPts val="100"/>
              </a:spcBef>
              <a:buAutoNum type="arabicPeriod" startAt="4"/>
              <a:tabLst>
                <a:tab pos="281940" algn="l"/>
                <a:tab pos="282575" algn="l"/>
                <a:tab pos="4192270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массу </a:t>
            </a:r>
            <a:r>
              <a:rPr sz="1300" spc="-5" dirty="0">
                <a:latin typeface="Times New Roman"/>
                <a:cs typeface="Times New Roman"/>
              </a:rPr>
              <a:t>пластинки </a:t>
            </a:r>
            <a:r>
              <a:rPr sz="1300" spc="35" dirty="0">
                <a:latin typeface="Cambria Math"/>
                <a:cs typeface="Cambria Math"/>
              </a:rPr>
              <a:t>D </a:t>
            </a:r>
            <a:r>
              <a:rPr sz="1300" spc="-5" dirty="0">
                <a:latin typeface="Times New Roman"/>
                <a:cs typeface="Times New Roman"/>
              </a:rPr>
              <a:t>с заданной поверхностной плотностью </a:t>
            </a:r>
            <a:r>
              <a:rPr sz="1300" spc="15" dirty="0">
                <a:latin typeface="Cambria Math"/>
                <a:cs typeface="Cambria Math"/>
              </a:rPr>
              <a:t>µ</a:t>
            </a:r>
            <a:r>
              <a:rPr sz="1300" spc="15" dirty="0">
                <a:latin typeface="Times New Roman"/>
                <a:cs typeface="Times New Roman"/>
              </a:rPr>
              <a:t>:  </a:t>
            </a:r>
            <a:r>
              <a:rPr sz="1300" spc="35" dirty="0">
                <a:latin typeface="Cambria Math"/>
                <a:cs typeface="Cambria Math"/>
              </a:rPr>
              <a:t>D: x</a:t>
            </a:r>
            <a:r>
              <a:rPr sz="1350" spc="52" baseline="30864" dirty="0">
                <a:latin typeface="Cambria Math"/>
                <a:cs typeface="Cambria Math"/>
              </a:rPr>
              <a:t>2</a:t>
            </a:r>
            <a:r>
              <a:rPr sz="1950" spc="52" baseline="2136" dirty="0">
                <a:latin typeface="Cambria Math"/>
                <a:cs typeface="Cambria Math"/>
              </a:rPr>
              <a:t>⁄</a:t>
            </a:r>
            <a:r>
              <a:rPr sz="1300" spc="35" dirty="0">
                <a:latin typeface="Cambria Math"/>
                <a:cs typeface="Cambria Math"/>
              </a:rPr>
              <a:t>16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≤ 1,  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≥ 0,  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14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8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	</a:t>
            </a:r>
            <a:r>
              <a:rPr sz="1300" dirty="0">
                <a:latin typeface="Cambria Math"/>
                <a:cs typeface="Cambria Math"/>
              </a:rPr>
              <a:t>µ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5xy</a:t>
            </a:r>
            <a:r>
              <a:rPr sz="1350" spc="89" baseline="30864" dirty="0">
                <a:latin typeface="Cambria Math"/>
                <a:cs typeface="Cambria Math"/>
              </a:rPr>
              <a:t>7</a:t>
            </a:r>
            <a:r>
              <a:rPr sz="1300" spc="60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345440">
              <a:lnSpc>
                <a:spcPts val="2280"/>
              </a:lnSpc>
              <a:spcBef>
                <a:spcPts val="185"/>
              </a:spcBef>
              <a:buAutoNum type="arabicPeriod" startAt="4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производную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35" dirty="0">
                <a:latin typeface="Cambria Math"/>
                <a:cs typeface="Cambria Math"/>
              </a:rPr>
              <a:t>u</a:t>
            </a:r>
            <a:r>
              <a:rPr sz="1950" spc="52" baseline="2136" dirty="0">
                <a:latin typeface="Cambria Math"/>
                <a:cs typeface="Cambria Math"/>
              </a:rPr>
              <a:t>(</a:t>
            </a:r>
            <a:r>
              <a:rPr sz="1300" spc="35" dirty="0">
                <a:latin typeface="Cambria Math"/>
                <a:cs typeface="Cambria Math"/>
              </a:rPr>
              <a:t>x, </a:t>
            </a:r>
            <a:r>
              <a:rPr sz="1300" spc="40" dirty="0">
                <a:latin typeface="Cambria Math"/>
                <a:cs typeface="Cambria Math"/>
              </a:rPr>
              <a:t>y, </a:t>
            </a:r>
            <a:r>
              <a:rPr sz="1300" spc="25" dirty="0">
                <a:latin typeface="Cambria Math"/>
                <a:cs typeface="Cambria Math"/>
              </a:rPr>
              <a:t>z</a:t>
            </a:r>
            <a:r>
              <a:rPr sz="1950" spc="37" baseline="2136" dirty="0">
                <a:latin typeface="Cambria Math"/>
                <a:cs typeface="Cambria Math"/>
              </a:rPr>
              <a:t>) </a:t>
            </a:r>
            <a:r>
              <a:rPr sz="1300" spc="-5" dirty="0">
                <a:latin typeface="Times New Roman"/>
                <a:cs typeface="Times New Roman"/>
              </a:rPr>
              <a:t>в точке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по направлению нормали к 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образующей острый </a:t>
            </a:r>
            <a:r>
              <a:rPr sz="1300" spc="-10" dirty="0">
                <a:latin typeface="Times New Roman"/>
                <a:cs typeface="Times New Roman"/>
              </a:rPr>
              <a:t>угол </a:t>
            </a:r>
            <a:r>
              <a:rPr sz="1300" spc="-5" dirty="0">
                <a:latin typeface="Times New Roman"/>
                <a:cs typeface="Times New Roman"/>
              </a:rPr>
              <a:t>с положительным направлением оси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Cambria Math"/>
                <a:cs typeface="Cambria Math"/>
              </a:rPr>
              <a:t>Oz</a:t>
            </a:r>
            <a:r>
              <a:rPr sz="1300" spc="2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812165">
              <a:lnSpc>
                <a:spcPct val="100000"/>
              </a:lnSpc>
              <a:spcBef>
                <a:spcPts val="785"/>
              </a:spcBef>
              <a:tabLst>
                <a:tab pos="2792095" algn="l"/>
                <a:tab pos="4704715" algn="l"/>
              </a:tabLst>
            </a:pPr>
            <a:r>
              <a:rPr sz="1950" spc="37" baseline="4273" dirty="0">
                <a:latin typeface="Cambria Math"/>
                <a:cs typeface="Cambria Math"/>
              </a:rPr>
              <a:t>u </a:t>
            </a:r>
            <a:r>
              <a:rPr sz="1950" spc="-7" baseline="4273" dirty="0">
                <a:latin typeface="Cambria Math"/>
                <a:cs typeface="Cambria Math"/>
              </a:rPr>
              <a:t>= ln</a:t>
            </a:r>
            <a:r>
              <a:rPr sz="1950" spc="-7" baseline="6410" dirty="0">
                <a:latin typeface="Cambria Math"/>
                <a:cs typeface="Cambria Math"/>
              </a:rPr>
              <a:t>(</a:t>
            </a:r>
            <a:r>
              <a:rPr sz="1950" spc="-7" baseline="4273" dirty="0">
                <a:latin typeface="Cambria Math"/>
                <a:cs typeface="Cambria Math"/>
              </a:rPr>
              <a:t>1 + </a:t>
            </a:r>
            <a:r>
              <a:rPr sz="1950" spc="97" baseline="4273" dirty="0">
                <a:latin typeface="Cambria Math"/>
                <a:cs typeface="Cambria Math"/>
              </a:rPr>
              <a:t>x</a:t>
            </a:r>
            <a:r>
              <a:rPr sz="1350" spc="97" baseline="33950" dirty="0">
                <a:latin typeface="Cambria Math"/>
                <a:cs typeface="Cambria Math"/>
              </a:rPr>
              <a:t>2</a:t>
            </a:r>
            <a:r>
              <a:rPr sz="1950" spc="97" baseline="6410" dirty="0">
                <a:latin typeface="Cambria Math"/>
                <a:cs typeface="Cambria Math"/>
              </a:rPr>
              <a:t>)</a:t>
            </a:r>
            <a:r>
              <a:rPr sz="1950" spc="307" baseline="6410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</a:t>
            </a:r>
            <a:r>
              <a:rPr sz="1950" spc="15" baseline="4273" dirty="0">
                <a:latin typeface="Cambria Math"/>
                <a:cs typeface="Cambria Math"/>
              </a:rPr>
              <a:t> </a:t>
            </a:r>
            <a:r>
              <a:rPr sz="1950" spc="60" baseline="4273" dirty="0">
                <a:latin typeface="Cambria Math"/>
                <a:cs typeface="Cambria Math"/>
              </a:rPr>
              <a:t>xy</a:t>
            </a:r>
            <a:r>
              <a:rPr sz="1300" spc="40" dirty="0">
                <a:latin typeface="Cambria Math"/>
                <a:cs typeface="Cambria Math"/>
              </a:rPr>
              <a:t>√</a:t>
            </a:r>
            <a:r>
              <a:rPr sz="1950" spc="60" baseline="4273" dirty="0">
                <a:latin typeface="Cambria Math"/>
                <a:cs typeface="Cambria Math"/>
              </a:rPr>
              <a:t>z,	</a:t>
            </a:r>
            <a:r>
              <a:rPr sz="1950" spc="44" baseline="4273" dirty="0">
                <a:latin typeface="Cambria Math"/>
                <a:cs typeface="Cambria Math"/>
              </a:rPr>
              <a:t>S: </a:t>
            </a:r>
            <a:r>
              <a:rPr sz="1950" spc="67" baseline="4273" dirty="0">
                <a:latin typeface="Cambria Math"/>
                <a:cs typeface="Cambria Math"/>
              </a:rPr>
              <a:t>4x</a:t>
            </a:r>
            <a:r>
              <a:rPr sz="1350" spc="67" baseline="33950" dirty="0">
                <a:latin typeface="Cambria Math"/>
                <a:cs typeface="Cambria Math"/>
              </a:rPr>
              <a:t>2  </a:t>
            </a:r>
            <a:r>
              <a:rPr sz="1950" spc="-7" baseline="4273" dirty="0">
                <a:latin typeface="Cambria Math"/>
                <a:cs typeface="Cambria Math"/>
              </a:rPr>
              <a:t>− </a:t>
            </a:r>
            <a:r>
              <a:rPr sz="1950" spc="104" baseline="4273" dirty="0">
                <a:latin typeface="Cambria Math"/>
                <a:cs typeface="Cambria Math"/>
              </a:rPr>
              <a:t>y</a:t>
            </a:r>
            <a:r>
              <a:rPr sz="1350" spc="104" baseline="33950" dirty="0">
                <a:latin typeface="Cambria Math"/>
                <a:cs typeface="Cambria Math"/>
              </a:rPr>
              <a:t>2 </a:t>
            </a:r>
            <a:r>
              <a:rPr sz="1950" spc="-7" baseline="4273" dirty="0">
                <a:latin typeface="Cambria Math"/>
                <a:cs typeface="Cambria Math"/>
              </a:rPr>
              <a:t>+ </a:t>
            </a:r>
            <a:r>
              <a:rPr sz="1950" spc="82" baseline="4273" dirty="0">
                <a:latin typeface="Cambria Math"/>
                <a:cs typeface="Cambria Math"/>
              </a:rPr>
              <a:t>z</a:t>
            </a:r>
            <a:r>
              <a:rPr sz="1350" spc="82" baseline="33950" dirty="0">
                <a:latin typeface="Cambria Math"/>
                <a:cs typeface="Cambria Math"/>
              </a:rPr>
              <a:t>2</a:t>
            </a:r>
            <a:r>
              <a:rPr sz="1350" spc="172" baseline="33950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=</a:t>
            </a:r>
            <a:r>
              <a:rPr sz="1950" spc="120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16,	</a:t>
            </a:r>
            <a:r>
              <a:rPr sz="1950" spc="22" baseline="4273" dirty="0">
                <a:latin typeface="Cambria Math"/>
                <a:cs typeface="Cambria Math"/>
              </a:rPr>
              <a:t>M</a:t>
            </a:r>
            <a:r>
              <a:rPr sz="1950" spc="22" baseline="6410" dirty="0">
                <a:latin typeface="Cambria Math"/>
                <a:cs typeface="Cambria Math"/>
              </a:rPr>
              <a:t>(</a:t>
            </a:r>
            <a:r>
              <a:rPr sz="1950" spc="22" baseline="4273" dirty="0">
                <a:latin typeface="Cambria Math"/>
                <a:cs typeface="Cambria Math"/>
              </a:rPr>
              <a:t>1,</a:t>
            </a:r>
            <a:r>
              <a:rPr sz="1950" spc="-89" baseline="4273" dirty="0">
                <a:latin typeface="Cambria Math"/>
                <a:cs typeface="Cambria Math"/>
              </a:rPr>
              <a:t> </a:t>
            </a:r>
            <a:r>
              <a:rPr sz="1950" spc="-7" baseline="4273" dirty="0">
                <a:latin typeface="Cambria Math"/>
                <a:cs typeface="Cambria Math"/>
              </a:rPr>
              <a:t>−2,4</a:t>
            </a:r>
            <a:r>
              <a:rPr sz="1950" spc="-7" baseline="6410" dirty="0">
                <a:latin typeface="Cambria Math"/>
                <a:cs typeface="Cambria Math"/>
              </a:rPr>
              <a:t>)</a:t>
            </a:r>
            <a:r>
              <a:rPr sz="1950" spc="-7" baseline="4273" dirty="0">
                <a:latin typeface="Cambria Math"/>
                <a:cs typeface="Cambria Math"/>
              </a:rPr>
              <a:t>.</a:t>
            </a:r>
            <a:endParaRPr sz="1950" baseline="4273">
              <a:latin typeface="Cambria Math"/>
              <a:cs typeface="Cambria Math"/>
            </a:endParaRPr>
          </a:p>
          <a:p>
            <a:pPr marL="12700" marR="439420">
              <a:lnSpc>
                <a:spcPts val="2290"/>
              </a:lnSpc>
              <a:spcBef>
                <a:spcPts val="80"/>
              </a:spcBef>
              <a:buAutoNum type="arabicPeriod" startAt="6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[15%] </a:t>
            </a:r>
            <a:r>
              <a:rPr sz="1300" spc="-5" dirty="0">
                <a:latin typeface="Times New Roman"/>
                <a:cs typeface="Times New Roman"/>
              </a:rPr>
              <a:t>Найти поток векторного 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часть поверхности </a:t>
            </a:r>
            <a:r>
              <a:rPr sz="1300" spc="25" dirty="0">
                <a:latin typeface="Cambria Math"/>
                <a:cs typeface="Cambria Math"/>
              </a:rPr>
              <a:t>S</a:t>
            </a:r>
            <a:r>
              <a:rPr sz="1300" spc="25" dirty="0">
                <a:latin typeface="Times New Roman"/>
                <a:cs typeface="Times New Roman"/>
              </a:rPr>
              <a:t>, </a:t>
            </a:r>
            <a:r>
              <a:rPr sz="1300" spc="-5" dirty="0">
                <a:latin typeface="Times New Roman"/>
                <a:cs typeface="Times New Roman"/>
              </a:rPr>
              <a:t>вырезаемую  плоскостью </a:t>
            </a:r>
            <a:r>
              <a:rPr sz="1300" spc="65" dirty="0">
                <a:latin typeface="Cambria Math"/>
                <a:cs typeface="Cambria Math"/>
              </a:rPr>
              <a:t>P </a:t>
            </a:r>
            <a:r>
              <a:rPr sz="1300" spc="-5" dirty="0">
                <a:latin typeface="Times New Roman"/>
                <a:cs typeface="Times New Roman"/>
              </a:rPr>
              <a:t>(нормаль внешняя к поверхности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5" dirty="0">
                <a:latin typeface="Cambria Math"/>
                <a:cs typeface="Cambria Math"/>
              </a:rPr>
              <a:t>S</a:t>
            </a:r>
            <a:r>
              <a:rPr sz="1300" spc="15" dirty="0">
                <a:latin typeface="Times New Roman"/>
                <a:cs typeface="Times New Roman"/>
              </a:rPr>
              <a:t>):</a:t>
            </a:r>
            <a:endParaRPr sz="1300">
              <a:latin typeface="Times New Roman"/>
              <a:cs typeface="Times New Roman"/>
            </a:endParaRPr>
          </a:p>
          <a:p>
            <a:pPr marL="187960">
              <a:lnSpc>
                <a:spcPct val="100000"/>
              </a:lnSpc>
              <a:spcBef>
                <a:spcPts val="560"/>
              </a:spcBef>
              <a:tabLst>
                <a:tab pos="3281045" algn="l"/>
                <a:tab pos="5010785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z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44" baseline="2136" dirty="0">
                <a:latin typeface="Cambria Math"/>
                <a:cs typeface="Cambria Math"/>
              </a:rPr>
              <a:t>(</a:t>
            </a:r>
            <a:r>
              <a:rPr sz="1300" spc="30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40" dirty="0">
                <a:latin typeface="Cambria Math"/>
                <a:cs typeface="Cambria Math"/>
              </a:rPr>
              <a:t>z</a:t>
            </a:r>
            <a:r>
              <a:rPr sz="1950" spc="60" baseline="2136" dirty="0">
                <a:latin typeface="Cambria Math"/>
                <a:cs typeface="Cambria Math"/>
              </a:rPr>
              <a:t>)</a:t>
            </a:r>
            <a:r>
              <a:rPr sz="1300" spc="40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15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50" dirty="0">
                <a:latin typeface="Cambria Math"/>
                <a:cs typeface="Cambria Math"/>
              </a:rPr>
              <a:t>y</a:t>
            </a:r>
            <a:r>
              <a:rPr sz="1950" spc="75" baseline="2136" dirty="0">
                <a:latin typeface="Cambria Math"/>
                <a:cs typeface="Cambria Math"/>
              </a:rPr>
              <a:t>)</a:t>
            </a:r>
            <a:r>
              <a:rPr sz="1300" spc="5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70" dirty="0">
                <a:latin typeface="Cambria Math"/>
                <a:cs typeface="Cambria Math"/>
              </a:rPr>
              <a:t>x</a:t>
            </a:r>
            <a:r>
              <a:rPr sz="1350" spc="104" baseline="30864" dirty="0">
                <a:latin typeface="Cambria Math"/>
                <a:cs typeface="Cambria Math"/>
              </a:rPr>
              <a:t>2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70" dirty="0">
                <a:latin typeface="Cambria Math"/>
                <a:cs typeface="Cambria Math"/>
              </a:rPr>
              <a:t>y</a:t>
            </a:r>
            <a:r>
              <a:rPr sz="1350" spc="104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55" dirty="0">
                <a:latin typeface="Cambria Math"/>
                <a:cs typeface="Cambria Math"/>
              </a:rPr>
              <a:t>z</a:t>
            </a:r>
            <a:r>
              <a:rPr sz="1350" spc="82" baseline="30864" dirty="0">
                <a:latin typeface="Cambria Math"/>
                <a:cs typeface="Cambria Math"/>
              </a:rPr>
              <a:t>2</a:t>
            </a:r>
            <a:r>
              <a:rPr sz="1350" spc="104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4,	</a:t>
            </a:r>
            <a:r>
              <a:rPr sz="1300" spc="40" dirty="0">
                <a:latin typeface="Cambria Math"/>
                <a:cs typeface="Cambria Math"/>
              </a:rPr>
              <a:t>P: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300" spc="10" dirty="0">
                <a:latin typeface="Cambria Math"/>
                <a:cs typeface="Cambria Math"/>
              </a:rPr>
              <a:t>0</a:t>
            </a:r>
            <a:r>
              <a:rPr sz="1950" spc="15" baseline="2136" dirty="0">
                <a:latin typeface="Cambria Math"/>
                <a:cs typeface="Cambria Math"/>
              </a:rPr>
              <a:t>(</a:t>
            </a:r>
            <a:r>
              <a:rPr sz="1300" spc="10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16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  <a:p>
            <a:pPr marL="12700" marR="5080">
              <a:lnSpc>
                <a:spcPts val="2270"/>
              </a:lnSpc>
              <a:spcBef>
                <a:spcPts val="155"/>
              </a:spcBef>
              <a:buAutoNum type="arabicPeriod" startAt="7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[20%] </a:t>
            </a:r>
            <a:r>
              <a:rPr sz="1300" spc="-5" dirty="0">
                <a:latin typeface="Times New Roman"/>
                <a:cs typeface="Times New Roman"/>
              </a:rPr>
              <a:t>Вычислить поток (как поверхностный интеграл и через объемный интеграл)  векторного </a:t>
            </a:r>
            <a:r>
              <a:rPr sz="1300" dirty="0">
                <a:latin typeface="Times New Roman"/>
                <a:cs typeface="Times New Roman"/>
              </a:rPr>
              <a:t>поля </a:t>
            </a: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Times New Roman"/>
                <a:cs typeface="Times New Roman"/>
              </a:rPr>
              <a:t>через замкнутую поверхность </a:t>
            </a:r>
            <a:r>
              <a:rPr sz="1300" spc="40" dirty="0">
                <a:latin typeface="Cambria Math"/>
                <a:cs typeface="Cambria Math"/>
              </a:rPr>
              <a:t>S </a:t>
            </a:r>
            <a:r>
              <a:rPr sz="1300" spc="-5" dirty="0">
                <a:latin typeface="Times New Roman"/>
                <a:cs typeface="Times New Roman"/>
              </a:rPr>
              <a:t>(нормаль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Times New Roman"/>
                <a:cs typeface="Times New Roman"/>
              </a:rPr>
              <a:t>внешняя):</a:t>
            </a:r>
            <a:endParaRPr sz="13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550"/>
              </a:spcBef>
              <a:tabLst>
                <a:tab pos="3528060" algn="l"/>
              </a:tabLst>
            </a:pPr>
            <a:r>
              <a:rPr sz="1300" spc="75" dirty="0">
                <a:latin typeface="Cambria Math"/>
                <a:cs typeface="Cambria Math"/>
              </a:rPr>
              <a:t>a </a:t>
            </a:r>
            <a:r>
              <a:rPr sz="1300" spc="-5" dirty="0">
                <a:latin typeface="Cambria Math"/>
                <a:cs typeface="Cambria Math"/>
              </a:rPr>
              <a:t>= </a:t>
            </a:r>
            <a:r>
              <a:rPr sz="1950" spc="22" baseline="2136" dirty="0">
                <a:latin typeface="Cambria Math"/>
                <a:cs typeface="Cambria Math"/>
              </a:rPr>
              <a:t>(</a:t>
            </a:r>
            <a:r>
              <a:rPr sz="1300" spc="15" dirty="0">
                <a:latin typeface="Cambria Math"/>
                <a:cs typeface="Cambria Math"/>
              </a:rPr>
              <a:t>5x </a:t>
            </a:r>
            <a:r>
              <a:rPr sz="1300" spc="-5" dirty="0">
                <a:latin typeface="Cambria Math"/>
                <a:cs typeface="Cambria Math"/>
              </a:rPr>
              <a:t>− </a:t>
            </a:r>
            <a:r>
              <a:rPr sz="1300" spc="35" dirty="0">
                <a:latin typeface="Cambria Math"/>
                <a:cs typeface="Cambria Math"/>
              </a:rPr>
              <a:t>6y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i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37" baseline="2136" dirty="0">
                <a:latin typeface="Cambria Math"/>
                <a:cs typeface="Cambria Math"/>
              </a:rPr>
              <a:t>(</a:t>
            </a:r>
            <a:r>
              <a:rPr sz="1300" spc="25" dirty="0">
                <a:latin typeface="Cambria Math"/>
                <a:cs typeface="Cambria Math"/>
              </a:rPr>
              <a:t>11x</a:t>
            </a:r>
            <a:r>
              <a:rPr sz="1350" spc="37" baseline="30864" dirty="0">
                <a:latin typeface="Cambria Math"/>
                <a:cs typeface="Cambria Math"/>
              </a:rPr>
              <a:t>2 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35" dirty="0">
                <a:latin typeface="Cambria Math"/>
                <a:cs typeface="Cambria Math"/>
              </a:rPr>
              <a:t>2y</a:t>
            </a:r>
            <a:r>
              <a:rPr sz="1950" spc="52" baseline="2136" dirty="0">
                <a:latin typeface="Cambria Math"/>
                <a:cs typeface="Cambria Math"/>
              </a:rPr>
              <a:t>)</a:t>
            </a:r>
            <a:r>
              <a:rPr sz="1300" spc="35" dirty="0">
                <a:latin typeface="Cambria Math"/>
                <a:cs typeface="Cambria Math"/>
              </a:rPr>
              <a:t>j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950" spc="67" baseline="2136" dirty="0">
                <a:latin typeface="Cambria Math"/>
                <a:cs typeface="Cambria Math"/>
              </a:rPr>
              <a:t>(</a:t>
            </a:r>
            <a:r>
              <a:rPr sz="1300" spc="45" dirty="0">
                <a:latin typeface="Cambria Math"/>
                <a:cs typeface="Cambria Math"/>
              </a:rPr>
              <a:t>x</a:t>
            </a:r>
            <a:r>
              <a:rPr sz="1350" spc="67" baseline="30864" dirty="0">
                <a:latin typeface="Cambria Math"/>
                <a:cs typeface="Cambria Math"/>
              </a:rPr>
              <a:t>2</a:t>
            </a:r>
            <a:r>
              <a:rPr sz="1350" spc="270" baseline="3086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10" dirty="0">
                <a:latin typeface="Cambria Math"/>
                <a:cs typeface="Cambria Math"/>
              </a:rPr>
              <a:t> </a:t>
            </a:r>
            <a:r>
              <a:rPr sz="1300" spc="30" dirty="0">
                <a:latin typeface="Cambria Math"/>
                <a:cs typeface="Cambria Math"/>
              </a:rPr>
              <a:t>4z</a:t>
            </a:r>
            <a:r>
              <a:rPr sz="1950" spc="44" baseline="2136" dirty="0">
                <a:latin typeface="Cambria Math"/>
                <a:cs typeface="Cambria Math"/>
              </a:rPr>
              <a:t>)</a:t>
            </a:r>
            <a:r>
              <a:rPr sz="1300" spc="30" dirty="0">
                <a:latin typeface="Cambria Math"/>
                <a:cs typeface="Cambria Math"/>
              </a:rPr>
              <a:t>k,	</a:t>
            </a:r>
            <a:r>
              <a:rPr sz="1300" spc="25" dirty="0">
                <a:latin typeface="Cambria Math"/>
                <a:cs typeface="Cambria Math"/>
              </a:rPr>
              <a:t>S: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+ </a:t>
            </a:r>
            <a:r>
              <a:rPr sz="1300" spc="15" dirty="0">
                <a:latin typeface="Cambria Math"/>
                <a:cs typeface="Cambria Math"/>
              </a:rPr>
              <a:t>2z </a:t>
            </a:r>
            <a:r>
              <a:rPr sz="1300" spc="-5" dirty="0">
                <a:latin typeface="Cambria Math"/>
                <a:cs typeface="Cambria Math"/>
              </a:rPr>
              <a:t>= 2, </a:t>
            </a:r>
            <a:r>
              <a:rPr sz="1300" spc="60" dirty="0">
                <a:latin typeface="Cambria Math"/>
                <a:cs typeface="Cambria Math"/>
              </a:rPr>
              <a:t>x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65" dirty="0">
                <a:latin typeface="Cambria Math"/>
                <a:cs typeface="Cambria Math"/>
              </a:rPr>
              <a:t>y </a:t>
            </a:r>
            <a:r>
              <a:rPr sz="1300" spc="-5" dirty="0">
                <a:latin typeface="Cambria Math"/>
                <a:cs typeface="Cambria Math"/>
              </a:rPr>
              <a:t>= 0, </a:t>
            </a:r>
            <a:r>
              <a:rPr sz="1300" spc="35" dirty="0">
                <a:latin typeface="Cambria Math"/>
                <a:cs typeface="Cambria Math"/>
              </a:rPr>
              <a:t>z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18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0.</a:t>
            </a:r>
            <a:endParaRPr sz="1300">
              <a:latin typeface="Cambria Math"/>
              <a:cs typeface="Cambria Math"/>
            </a:endParaRPr>
          </a:p>
          <a:p>
            <a:pPr marL="281940" indent="-269240">
              <a:lnSpc>
                <a:spcPct val="100000"/>
              </a:lnSpc>
              <a:spcBef>
                <a:spcPts val="710"/>
              </a:spcBef>
              <a:buAutoNum type="arabicPeriod" startAt="8"/>
              <a:tabLst>
                <a:tab pos="281940" algn="l"/>
                <a:tab pos="282575" algn="l"/>
              </a:tabLst>
            </a:pPr>
            <a:r>
              <a:rPr sz="1300" b="1" spc="-5" dirty="0">
                <a:latin typeface="Times New Roman"/>
                <a:cs typeface="Times New Roman"/>
              </a:rPr>
              <a:t>[10%] </a:t>
            </a:r>
            <a:r>
              <a:rPr sz="1300" spc="-5" dirty="0">
                <a:latin typeface="Times New Roman"/>
                <a:cs typeface="Times New Roman"/>
              </a:rPr>
              <a:t>Найти </a:t>
            </a:r>
            <a:r>
              <a:rPr sz="1300" dirty="0">
                <a:latin typeface="Times New Roman"/>
                <a:cs typeface="Times New Roman"/>
              </a:rPr>
              <a:t>работу </a:t>
            </a:r>
            <a:r>
              <a:rPr sz="1300" spc="-5" dirty="0">
                <a:latin typeface="Times New Roman"/>
                <a:cs typeface="Times New Roman"/>
              </a:rPr>
              <a:t>силы </a:t>
            </a:r>
            <a:r>
              <a:rPr sz="1300" spc="35" dirty="0">
                <a:latin typeface="Cambria Math"/>
                <a:cs typeface="Cambria Math"/>
              </a:rPr>
              <a:t>F </a:t>
            </a:r>
            <a:r>
              <a:rPr sz="1300" spc="-5" dirty="0">
                <a:latin typeface="Times New Roman"/>
                <a:cs typeface="Times New Roman"/>
              </a:rPr>
              <a:t>при перемещении вдоль линии </a:t>
            </a:r>
            <a:r>
              <a:rPr sz="1300" spc="-10" dirty="0">
                <a:latin typeface="Cambria Math"/>
                <a:cs typeface="Cambria Math"/>
              </a:rPr>
              <a:t>L </a:t>
            </a:r>
            <a:r>
              <a:rPr sz="1300" spc="-5" dirty="0">
                <a:latin typeface="Times New Roman"/>
                <a:cs typeface="Times New Roman"/>
              </a:rPr>
              <a:t>от точки </a:t>
            </a:r>
            <a:r>
              <a:rPr sz="1300" spc="40" dirty="0">
                <a:latin typeface="Cambria Math"/>
                <a:cs typeface="Cambria Math"/>
              </a:rPr>
              <a:t>M </a:t>
            </a:r>
            <a:r>
              <a:rPr sz="1300" spc="-5" dirty="0">
                <a:latin typeface="Times New Roman"/>
                <a:cs typeface="Times New Roman"/>
              </a:rPr>
              <a:t>к точке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N</a:t>
            </a:r>
            <a:r>
              <a:rPr sz="1300" spc="45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R="495934" algn="ctr">
              <a:lnSpc>
                <a:spcPct val="100000"/>
              </a:lnSpc>
              <a:spcBef>
                <a:spcPts val="250"/>
              </a:spcBef>
            </a:pPr>
            <a:r>
              <a:rPr sz="1950" spc="104" baseline="-21367" dirty="0">
                <a:latin typeface="Cambria Math"/>
                <a:cs typeface="Cambria Math"/>
              </a:rPr>
              <a:t>y</a:t>
            </a:r>
            <a:r>
              <a:rPr sz="900" spc="70" dirty="0">
                <a:latin typeface="Cambria Math"/>
                <a:cs typeface="Cambria Math"/>
              </a:rPr>
              <a:t>2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535679" y="5953500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736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74840" y="5824222"/>
            <a:ext cx="57924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31364" algn="l"/>
                <a:tab pos="4404360" algn="l"/>
                <a:tab pos="5267325" algn="l"/>
              </a:tabLst>
            </a:pPr>
            <a:r>
              <a:rPr sz="1300" spc="35" dirty="0">
                <a:latin typeface="Cambria Math"/>
                <a:cs typeface="Cambria Math"/>
              </a:rPr>
              <a:t>F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950" spc="7" baseline="2136" dirty="0">
                <a:latin typeface="Cambria Math"/>
                <a:cs typeface="Cambria Math"/>
              </a:rPr>
              <a:t>)</a:t>
            </a:r>
            <a:r>
              <a:rPr sz="1300" spc="65" dirty="0">
                <a:latin typeface="Cambria Math"/>
                <a:cs typeface="Cambria Math"/>
              </a:rPr>
              <a:t>i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−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y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55" dirty="0">
                <a:latin typeface="Cambria Math"/>
                <a:cs typeface="Cambria Math"/>
              </a:rPr>
              <a:t>j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20" dirty="0">
                <a:latin typeface="Cambria Math"/>
                <a:cs typeface="Cambria Math"/>
              </a:rPr>
              <a:t>L</a:t>
            </a:r>
            <a:r>
              <a:rPr sz="1300" spc="-5" dirty="0">
                <a:latin typeface="Cambria Math"/>
                <a:cs typeface="Cambria Math"/>
              </a:rPr>
              <a:t>: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dirty="0">
                <a:latin typeface="Cambria Math"/>
                <a:cs typeface="Cambria Math"/>
              </a:rPr>
              <a:t>  </a:t>
            </a:r>
            <a:r>
              <a:rPr sz="1300" spc="7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+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40" dirty="0">
                <a:latin typeface="Cambria Math"/>
                <a:cs typeface="Cambria Math"/>
              </a:rPr>
              <a:t> </a:t>
            </a:r>
            <a:r>
              <a:rPr sz="1950" spc="-7" baseline="-38461" dirty="0">
                <a:latin typeface="Cambria Math"/>
                <a:cs typeface="Cambria Math"/>
              </a:rPr>
              <a:t>9</a:t>
            </a:r>
            <a:r>
              <a:rPr sz="1950" baseline="-38461" dirty="0">
                <a:latin typeface="Cambria Math"/>
                <a:cs typeface="Cambria Math"/>
              </a:rPr>
              <a:t> </a:t>
            </a:r>
            <a:r>
              <a:rPr sz="1950" spc="165" baseline="-38461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=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60" dirty="0">
                <a:latin typeface="Cambria Math"/>
                <a:cs typeface="Cambria Math"/>
              </a:rPr>
              <a:t>x</a:t>
            </a:r>
            <a:r>
              <a:rPr sz="1300" spc="114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0,</a:t>
            </a:r>
            <a:r>
              <a:rPr sz="1300" spc="-6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y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≥</a:t>
            </a:r>
            <a:r>
              <a:rPr sz="1300" spc="75" dirty="0">
                <a:latin typeface="Cambria Math"/>
                <a:cs typeface="Cambria Math"/>
              </a:rPr>
              <a:t> 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75" dirty="0">
                <a:latin typeface="Cambria Math"/>
                <a:cs typeface="Cambria Math"/>
              </a:rPr>
              <a:t>M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1</a:t>
            </a:r>
            <a:r>
              <a:rPr sz="1300" spc="-10" dirty="0">
                <a:latin typeface="Cambria Math"/>
                <a:cs typeface="Cambria Math"/>
              </a:rPr>
              <a:t>,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,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95" dirty="0">
                <a:latin typeface="Cambria Math"/>
                <a:cs typeface="Cambria Math"/>
              </a:rPr>
              <a:t>N</a:t>
            </a:r>
            <a:r>
              <a:rPr sz="1950" spc="-7" baseline="2136" dirty="0">
                <a:latin typeface="Cambria Math"/>
                <a:cs typeface="Cambria Math"/>
              </a:rPr>
              <a:t>(</a:t>
            </a:r>
            <a:r>
              <a:rPr sz="1300" spc="-5" dirty="0">
                <a:latin typeface="Cambria Math"/>
                <a:cs typeface="Cambria Math"/>
              </a:rPr>
              <a:t>0</a:t>
            </a:r>
            <a:r>
              <a:rPr sz="1300" spc="-10" dirty="0">
                <a:latin typeface="Cambria Math"/>
                <a:cs typeface="Cambria Math"/>
              </a:rPr>
              <a:t>,</a:t>
            </a:r>
            <a:r>
              <a:rPr sz="1300" spc="-5" dirty="0">
                <a:latin typeface="Cambria Math"/>
                <a:cs typeface="Cambria Math"/>
              </a:rPr>
              <a:t>3</a:t>
            </a:r>
            <a:r>
              <a:rPr sz="1950" spc="-7" baseline="2136" dirty="0">
                <a:latin typeface="Cambria Math"/>
                <a:cs typeface="Cambria Math"/>
              </a:rPr>
              <a:t>)</a:t>
            </a:r>
            <a:r>
              <a:rPr sz="1300" spc="-5" dirty="0">
                <a:latin typeface="Cambria Math"/>
                <a:cs typeface="Cambria Math"/>
              </a:rPr>
              <a:t>.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3993</Words>
  <Application>Microsoft Office PowerPoint</Application>
  <PresentationFormat>Произвольный</PresentationFormat>
  <Paragraphs>1067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\(Microsoft Word - \\314\\3001.\\3351.xxxxxxxx.docx\)</dc:title>
  <dc:creator>muaed</dc:creator>
  <cp:lastModifiedBy>User</cp:lastModifiedBy>
  <cp:revision>1</cp:revision>
  <dcterms:created xsi:type="dcterms:W3CDTF">2018-09-14T13:03:30Z</dcterms:created>
  <dcterms:modified xsi:type="dcterms:W3CDTF">2018-09-14T13:04:11Z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2017-01-08T00:00:00Z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2018-09-14T00:00:00Z</vt:filetime>
  </property>
</Properties>
</file>